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a" ContentType="audio/x-ms-wma"/>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5" r:id="rId6"/>
    <p:sldId id="284" r:id="rId7"/>
    <p:sldId id="258" r:id="rId8"/>
    <p:sldId id="264" r:id="rId9"/>
    <p:sldId id="265" r:id="rId10"/>
    <p:sldId id="266" r:id="rId11"/>
    <p:sldId id="267" r:id="rId12"/>
    <p:sldId id="283" r:id="rId13"/>
    <p:sldId id="270" r:id="rId14"/>
    <p:sldId id="287" r:id="rId15"/>
    <p:sldId id="286" r:id="rId16"/>
    <p:sldId id="290" r:id="rId17"/>
    <p:sldId id="291" r:id="rId18"/>
    <p:sldId id="288" r:id="rId19"/>
    <p:sldId id="292" r:id="rId20"/>
    <p:sldId id="294" r:id="rId21"/>
    <p:sldId id="271" r:id="rId22"/>
    <p:sldId id="295" r:id="rId23"/>
    <p:sldId id="293" r:id="rId24"/>
    <p:sldId id="28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3B"/>
    <a:srgbClr val="15142A"/>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1" d="100"/>
          <a:sy n="61" d="100"/>
        </p:scale>
        <p:origin x="12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35337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70119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49660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24535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7/20/2023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7/20/2023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5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13.bin"/><Relationship Id="rId18" Type="http://schemas.openxmlformats.org/officeDocument/2006/relationships/image" Target="../media/image63.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60.wmf"/><Relationship Id="rId17" Type="http://schemas.openxmlformats.org/officeDocument/2006/relationships/oleObject" Target="../embeddings/oleObject15.bin"/><Relationship Id="rId2" Type="http://schemas.openxmlformats.org/officeDocument/2006/relationships/notesSlide" Target="../notesSlides/notesSlide3.xml"/><Relationship Id="rId16" Type="http://schemas.openxmlformats.org/officeDocument/2006/relationships/image" Target="../media/image62.wmf"/><Relationship Id="rId1" Type="http://schemas.openxmlformats.org/officeDocument/2006/relationships/slideLayout" Target="../slideLayouts/slideLayout2.xml"/><Relationship Id="rId6" Type="http://schemas.openxmlformats.org/officeDocument/2006/relationships/image" Target="../media/image57.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11.bin"/><Relationship Id="rId14" Type="http://schemas.openxmlformats.org/officeDocument/2006/relationships/image" Target="../media/image6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7.wmf"/><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66.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gif"/><Relationship Id="rId26" Type="http://schemas.openxmlformats.org/officeDocument/2006/relationships/image" Target="../media/image25.png"/><Relationship Id="rId3" Type="http://schemas.openxmlformats.org/officeDocument/2006/relationships/slideLayout" Target="../slideLayouts/slideLayout2.xml"/><Relationship Id="rId21" Type="http://schemas.openxmlformats.org/officeDocument/2006/relationships/slide" Target="slide3.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8.gif"/><Relationship Id="rId20" Type="http://schemas.openxmlformats.org/officeDocument/2006/relationships/image" Target="../media/image22.png"/><Relationship Id="rId29" Type="http://schemas.openxmlformats.org/officeDocument/2006/relationships/slide" Target="slide7.xml"/><Relationship Id="rId1" Type="http://schemas.microsoft.com/office/2007/relationships/media" Target="../media/media1.wma"/><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4.png"/><Relationship Id="rId32" Type="http://schemas.openxmlformats.org/officeDocument/2006/relationships/image" Target="../media/image28.png"/><Relationship Id="rId5" Type="http://schemas.openxmlformats.org/officeDocument/2006/relationships/slide" Target="slide9.xml"/><Relationship Id="rId15" Type="http://schemas.openxmlformats.org/officeDocument/2006/relationships/image" Target="../media/image17.gif"/><Relationship Id="rId23" Type="http://schemas.openxmlformats.org/officeDocument/2006/relationships/slide" Target="slide4.xml"/><Relationship Id="rId28" Type="http://schemas.openxmlformats.org/officeDocument/2006/relationships/image" Target="../media/image26.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slide" Target="slide8.xml"/><Relationship Id="rId4" Type="http://schemas.openxmlformats.org/officeDocument/2006/relationships/audio" Target="../media/audio1.wav"/><Relationship Id="rId9" Type="http://schemas.openxmlformats.org/officeDocument/2006/relationships/image" Target="../media/image11.png"/><Relationship Id="rId14" Type="http://schemas.openxmlformats.org/officeDocument/2006/relationships/image" Target="../media/image16.gif"/><Relationship Id="rId22" Type="http://schemas.openxmlformats.org/officeDocument/2006/relationships/image" Target="../media/image23.png"/><Relationship Id="rId27" Type="http://schemas.openxmlformats.org/officeDocument/2006/relationships/slide" Target="slide6.xml"/><Relationship Id="rId30"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vi-VN" sz="5000" b="1" dirty="0">
                <a:solidFill>
                  <a:schemeClr val="accent2">
                    <a:lumMod val="75000"/>
                  </a:schemeClr>
                </a:solidFill>
                <a:latin typeface="Arial" panose="020B0604020202020204" pitchFamily="34" charset="0"/>
                <a:cs typeface="Arial" panose="020B0604020202020204" pitchFamily="34" charset="0"/>
              </a:rPr>
              <a:t>ÔN TẬP CHƯƠNG II</a:t>
            </a:r>
            <a:endParaRPr lang="en-US" sz="5000" b="1" dirty="0">
              <a:solidFill>
                <a:schemeClr val="accent2">
                  <a:lumMod val="7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Giáo</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vi-VN" sz="2800" dirty="0">
                <a:solidFill>
                  <a:schemeClr val="bg1"/>
                </a:solidFill>
                <a:latin typeface="Arial" panose="020B0604020202020204" pitchFamily="34" charset="0"/>
                <a:ea typeface="Tahoma" panose="020B0604030504040204" pitchFamily="34" charset="0"/>
                <a:cs typeface="Arial" panose="020B0604020202020204" pitchFamily="34" charset="0"/>
              </a:rPr>
              <a:t>viên: </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HOÀNG THỊ KIM QUY</a:t>
            </a:r>
            <a:r>
              <a:rPr lang="vi-VN" sz="2800" dirty="0">
                <a:solidFill>
                  <a:schemeClr val="bg1"/>
                </a:solidFill>
                <a:latin typeface="Arial" panose="020B0604020202020204" pitchFamily="34" charset="0"/>
                <a:ea typeface="Tahoma" panose="020B0604030504040204" pitchFamily="34" charset="0"/>
                <a:cs typeface="Arial" panose="020B0604020202020204" pitchFamily="34" charset="0"/>
              </a:rPr>
              <a:t>.</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4" name="!!1">
            <a:extLst>
              <a:ext uri="{FF2B5EF4-FFF2-40B4-BE49-F238E27FC236}">
                <a16:creationId xmlns:a16="http://schemas.microsoft.com/office/drawing/2014/main" id="{0E246211-C9C9-4B3E-9DDF-914AB989AE93}"/>
              </a:ext>
            </a:extLst>
          </p:cNvPr>
          <p:cNvSpPr txBox="1"/>
          <p:nvPr/>
        </p:nvSpPr>
        <p:spPr>
          <a:xfrm>
            <a:off x="4397104" y="2138683"/>
            <a:ext cx="6762750" cy="861774"/>
          </a:xfrm>
          <a:prstGeom prst="rect">
            <a:avLst/>
          </a:prstGeom>
          <a:noFill/>
        </p:spPr>
        <p:txBody>
          <a:bodyPr wrap="square">
            <a:spAutoFit/>
          </a:bodyPr>
          <a:lstStyle/>
          <a:p>
            <a:r>
              <a:rPr lang="vi-VN" sz="4800" b="1" dirty="0">
                <a:solidFill>
                  <a:schemeClr val="accent2">
                    <a:lumMod val="75000"/>
                  </a:schemeClr>
                </a:solidFill>
                <a:cs typeface="Times New Roman" panose="02020603050405020304" pitchFamily="18" charset="0"/>
              </a:rPr>
              <a:t>Đ9</a:t>
            </a:r>
            <a:r>
              <a:rPr lang="en-US" sz="4800" b="1" dirty="0">
                <a:solidFill>
                  <a:schemeClr val="accent2">
                    <a:lumMod val="75000"/>
                  </a:schemeClr>
                </a:solidFill>
                <a:cs typeface="Times New Roman" panose="02020603050405020304" pitchFamily="18" charset="0"/>
              </a:rPr>
              <a:t>-C2-</a:t>
            </a:r>
            <a:r>
              <a:rPr lang="vi-VN" sz="4800" b="1" dirty="0">
                <a:solidFill>
                  <a:schemeClr val="accent2">
                    <a:lumMod val="75000"/>
                  </a:schemeClr>
                </a:solidFill>
                <a:cs typeface="Times New Roman" panose="02020603050405020304" pitchFamily="18" charset="0"/>
              </a:rPr>
              <a:t>T29</a:t>
            </a:r>
            <a:endParaRPr lang="en-US" sz="4800" dirty="0"/>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753435" y="68803"/>
            <a:ext cx="8384345" cy="523220"/>
          </a:xfrm>
          <a:prstGeom prst="rect">
            <a:avLst/>
          </a:prstGeom>
          <a:noFill/>
        </p:spPr>
        <p:txBody>
          <a:bodyPr wrap="square">
            <a:spAutoFit/>
          </a:bodyPr>
          <a:lstStyle/>
          <a:p>
            <a:r>
              <a:rPr lang="vi-VN" sz="2800" b="1" dirty="0">
                <a:solidFill>
                  <a:srgbClr val="0070C0"/>
                </a:solidFill>
                <a:latin typeface="Arial" panose="020B0604020202020204" pitchFamily="34" charset="0"/>
                <a:cs typeface="Arial" panose="020B0604020202020204" pitchFamily="34" charset="0"/>
              </a:rPr>
              <a:t>DẠNG 1: Trắc nghiệm khách quan.</a:t>
            </a:r>
            <a:endParaRPr lang="en-US" sz="2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EAC0E1E-50D5-48F7-8449-EF3C31CD2512}"/>
              </a:ext>
            </a:extLst>
          </p:cNvPr>
          <p:cNvSpPr txBox="1"/>
          <p:nvPr/>
        </p:nvSpPr>
        <p:spPr>
          <a:xfrm>
            <a:off x="230510" y="6086956"/>
            <a:ext cx="8384345" cy="923330"/>
          </a:xfrm>
          <a:prstGeom prst="rect">
            <a:avLst/>
          </a:prstGeom>
          <a:noFill/>
        </p:spPr>
        <p:txBody>
          <a:bodyPr wrap="square">
            <a:spAutoFit/>
          </a:bodyPr>
          <a:lstStyle/>
          <a:p>
            <a:r>
              <a:rPr lang="en-US" b="1" i="1" dirty="0">
                <a:solidFill>
                  <a:srgbClr val="7030A0"/>
                </a:solidFill>
                <a:latin typeface="Times New Roman" panose="02020603050405020304" pitchFamily="18" charset="0"/>
              </a:rPr>
              <a:t>HS </a:t>
            </a:r>
            <a:r>
              <a:rPr lang="en-US" b="1" i="1" dirty="0" err="1">
                <a:solidFill>
                  <a:srgbClr val="7030A0"/>
                </a:solidFill>
                <a:latin typeface="Times New Roman" panose="02020603050405020304" pitchFamily="18" charset="0"/>
              </a:rPr>
              <a:t>hđ</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cá</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nhân</a:t>
            </a:r>
            <a:endParaRPr lang="en-US" b="1" i="1" dirty="0">
              <a:solidFill>
                <a:srgbClr val="7030A0"/>
              </a:solidFill>
              <a:latin typeface="Times New Roman" panose="02020603050405020304" pitchFamily="18" charset="0"/>
            </a:endParaRPr>
          </a:p>
          <a:p>
            <a:r>
              <a:rPr lang="en-US" b="1" i="1" dirty="0">
                <a:solidFill>
                  <a:srgbClr val="7030A0"/>
                </a:solidFill>
                <a:latin typeface="Times New Roman" panose="02020603050405020304" pitchFamily="18" charset="0"/>
              </a:rPr>
              <a:t>HS </a:t>
            </a:r>
            <a:r>
              <a:rPr lang="en-US" b="1" i="1" dirty="0" err="1">
                <a:solidFill>
                  <a:srgbClr val="7030A0"/>
                </a:solidFill>
                <a:latin typeface="Times New Roman" panose="02020603050405020304" pitchFamily="18" charset="0"/>
              </a:rPr>
              <a:t>thi</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đua</a:t>
            </a:r>
            <a:r>
              <a:rPr lang="en-US" b="1" i="1" dirty="0">
                <a:solidFill>
                  <a:srgbClr val="7030A0"/>
                </a:solidFill>
                <a:latin typeface="Times New Roman" panose="02020603050405020304" pitchFamily="18" charset="0"/>
              </a:rPr>
              <a:t> </a:t>
            </a:r>
            <a:r>
              <a:rPr lang="vi-VN" b="1" i="1" dirty="0">
                <a:solidFill>
                  <a:srgbClr val="7030A0"/>
                </a:solidFill>
                <a:latin typeface="Times New Roman" panose="02020603050405020304" pitchFamily="18" charset="0"/>
              </a:rPr>
              <a:t>giơ tay chọn đáp án</a:t>
            </a:r>
            <a:r>
              <a:rPr lang="en-US" b="1" i="1" dirty="0">
                <a:solidFill>
                  <a:srgbClr val="7030A0"/>
                </a:solidFill>
                <a:latin typeface="Times New Roman" panose="02020603050405020304" pitchFamily="18" charset="0"/>
              </a:rPr>
              <a:t>, </a:t>
            </a:r>
            <a:r>
              <a:rPr lang="vi-VN" b="1" i="1" dirty="0">
                <a:solidFill>
                  <a:srgbClr val="7030A0"/>
                </a:solidFill>
                <a:latin typeface="Times New Roman" panose="02020603050405020304" pitchFamily="18" charset="0"/>
              </a:rPr>
              <a:t>hs cả lớp </a:t>
            </a:r>
            <a:r>
              <a:rPr lang="en-US" b="1" i="1" dirty="0" err="1">
                <a:solidFill>
                  <a:srgbClr val="7030A0"/>
                </a:solidFill>
                <a:latin typeface="Times New Roman" panose="02020603050405020304" pitchFamily="18" charset="0"/>
              </a:rPr>
              <a:t>nhận</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xét</a:t>
            </a:r>
            <a:r>
              <a:rPr lang="en-US" b="1" i="1" dirty="0">
                <a:solidFill>
                  <a:srgbClr val="7030A0"/>
                </a:solidFill>
                <a:latin typeface="Times New Roman" panose="02020603050405020304" pitchFamily="18" charset="0"/>
              </a:rPr>
              <a:t> </a:t>
            </a:r>
            <a:r>
              <a:rPr lang="vi-VN" b="1" i="1" dirty="0">
                <a:solidFill>
                  <a:srgbClr val="7030A0"/>
                </a:solidFill>
                <a:latin typeface="Times New Roman" panose="02020603050405020304" pitchFamily="18" charset="0"/>
              </a:rPr>
              <a:t>chọn kq đúng</a:t>
            </a:r>
            <a:r>
              <a:rPr lang="en-US" b="1" i="1" dirty="0">
                <a:solidFill>
                  <a:srgbClr val="7030A0"/>
                </a:solidFill>
                <a:latin typeface="Times New Roman" panose="02020603050405020304" pitchFamily="18" charset="0"/>
              </a:rPr>
              <a:t>.</a:t>
            </a:r>
          </a:p>
          <a:p>
            <a:endParaRPr lang="en-US" i="1" dirty="0">
              <a:solidFill>
                <a:srgbClr val="7030A0"/>
              </a:solidFill>
            </a:endParaRPr>
          </a:p>
        </p:txBody>
      </p:sp>
      <p:sp>
        <p:nvSpPr>
          <p:cNvPr id="29" name="Text Box 9"/>
          <p:cNvSpPr txBox="1">
            <a:spLocks noChangeArrowheads="1"/>
          </p:cNvSpPr>
          <p:nvPr/>
        </p:nvSpPr>
        <p:spPr bwMode="auto">
          <a:xfrm>
            <a:off x="36141" y="1244600"/>
            <a:ext cx="12155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t>1. </a:t>
            </a:r>
            <a:r>
              <a:rPr lang="en-US" altLang="en-US" sz="2800" b="1" dirty="0" err="1"/>
              <a:t>Trong</a:t>
            </a:r>
            <a:r>
              <a:rPr lang="en-US" altLang="en-US" sz="2800" b="1" dirty="0"/>
              <a:t> </a:t>
            </a:r>
            <a:r>
              <a:rPr lang="en-US" altLang="en-US" sz="2800" b="1" dirty="0" err="1"/>
              <a:t>các</a:t>
            </a:r>
            <a:r>
              <a:rPr lang="en-US" altLang="en-US" sz="2800" b="1" dirty="0"/>
              <a:t> </a:t>
            </a:r>
            <a:r>
              <a:rPr lang="en-US" altLang="en-US" sz="2800" b="1" dirty="0" err="1"/>
              <a:t>hàm</a:t>
            </a:r>
            <a:r>
              <a:rPr lang="en-US" altLang="en-US" sz="2800" b="1" dirty="0"/>
              <a:t> </a:t>
            </a:r>
            <a:r>
              <a:rPr lang="en-US" altLang="en-US" sz="2800" b="1" dirty="0" err="1"/>
              <a:t>số</a:t>
            </a:r>
            <a:r>
              <a:rPr lang="en-US" altLang="en-US" sz="2800" b="1" dirty="0"/>
              <a:t> </a:t>
            </a:r>
            <a:r>
              <a:rPr lang="en-US" altLang="en-US" sz="2800" b="1" dirty="0" err="1"/>
              <a:t>sau</a:t>
            </a:r>
            <a:r>
              <a:rPr lang="en-US" altLang="en-US" sz="2800" b="1" dirty="0"/>
              <a:t> </a:t>
            </a:r>
            <a:r>
              <a:rPr lang="en-US" altLang="en-US" sz="2800" b="1" dirty="0" err="1"/>
              <a:t>hàm</a:t>
            </a:r>
            <a:r>
              <a:rPr lang="en-US" altLang="en-US" sz="2800" b="1" dirty="0"/>
              <a:t> </a:t>
            </a:r>
            <a:r>
              <a:rPr lang="en-US" altLang="en-US" sz="2800" b="1" dirty="0" err="1"/>
              <a:t>số</a:t>
            </a:r>
            <a:r>
              <a:rPr lang="en-US" altLang="en-US" sz="2800" b="1" dirty="0"/>
              <a:t> </a:t>
            </a:r>
            <a:r>
              <a:rPr lang="en-US" altLang="en-US" sz="2800" b="1" dirty="0" err="1"/>
              <a:t>nào</a:t>
            </a:r>
            <a:r>
              <a:rPr lang="en-US" altLang="en-US" sz="2800" b="1" dirty="0"/>
              <a:t> </a:t>
            </a:r>
            <a:r>
              <a:rPr lang="en-US" altLang="en-US" sz="2800" b="1" dirty="0" err="1"/>
              <a:t>không</a:t>
            </a:r>
            <a:r>
              <a:rPr lang="en-US" altLang="en-US" sz="2800" b="1" dirty="0"/>
              <a:t> </a:t>
            </a:r>
            <a:r>
              <a:rPr lang="en-US" altLang="en-US" sz="2800" b="1" dirty="0" err="1"/>
              <a:t>phải</a:t>
            </a:r>
            <a:r>
              <a:rPr lang="en-US" altLang="en-US" sz="2800" b="1" dirty="0"/>
              <a:t> </a:t>
            </a:r>
            <a:r>
              <a:rPr lang="en-US" altLang="en-US" sz="2800" b="1" dirty="0" err="1"/>
              <a:t>là</a:t>
            </a:r>
            <a:r>
              <a:rPr lang="en-US" altLang="en-US" sz="2800" b="1" dirty="0"/>
              <a:t> </a:t>
            </a:r>
            <a:r>
              <a:rPr lang="en-US" altLang="en-US" sz="2800" b="1" dirty="0" err="1"/>
              <a:t>hàm</a:t>
            </a:r>
            <a:r>
              <a:rPr lang="en-US" altLang="en-US" sz="2800" b="1" dirty="0"/>
              <a:t> </a:t>
            </a:r>
            <a:r>
              <a:rPr lang="en-US" altLang="en-US" sz="2800" b="1" dirty="0" err="1"/>
              <a:t>số</a:t>
            </a:r>
            <a:r>
              <a:rPr lang="en-US" altLang="en-US" sz="2800" b="1" dirty="0"/>
              <a:t> </a:t>
            </a:r>
            <a:r>
              <a:rPr lang="en-US" altLang="en-US" sz="2800" b="1" dirty="0" err="1"/>
              <a:t>bậc</a:t>
            </a:r>
            <a:r>
              <a:rPr lang="en-US" altLang="en-US" sz="2800" b="1" dirty="0"/>
              <a:t> </a:t>
            </a:r>
            <a:r>
              <a:rPr lang="en-US" altLang="en-US" sz="2800" b="1" dirty="0" err="1"/>
              <a:t>nhất</a:t>
            </a:r>
            <a:r>
              <a:rPr lang="en-US" altLang="en-US" sz="2800" b="1" dirty="0"/>
              <a:t>?</a:t>
            </a:r>
          </a:p>
        </p:txBody>
      </p:sp>
      <p:graphicFrame>
        <p:nvGraphicFramePr>
          <p:cNvPr id="30" name="Object 11"/>
          <p:cNvGraphicFramePr>
            <a:graphicFrameLocks noChangeAspect="1"/>
          </p:cNvGraphicFramePr>
          <p:nvPr>
            <p:extLst>
              <p:ext uri="{D42A27DB-BD31-4B8C-83A1-F6EECF244321}">
                <p14:modId xmlns:p14="http://schemas.microsoft.com/office/powerpoint/2010/main" val="1431223357"/>
              </p:ext>
            </p:extLst>
          </p:nvPr>
        </p:nvGraphicFramePr>
        <p:xfrm>
          <a:off x="6319929" y="2577328"/>
          <a:ext cx="2277972" cy="574524"/>
        </p:xfrm>
        <a:graphic>
          <a:graphicData uri="http://schemas.openxmlformats.org/presentationml/2006/ole">
            <mc:AlternateContent xmlns:mc="http://schemas.openxmlformats.org/markup-compatibility/2006">
              <mc:Choice xmlns:v="urn:schemas-microsoft-com:vml" Requires="v">
                <p:oleObj name="Equation" r:id="rId3" imgW="1091726" imgH="279279" progId="Equation.DSMT4">
                  <p:embed/>
                </p:oleObj>
              </mc:Choice>
              <mc:Fallback>
                <p:oleObj name="Equation" r:id="rId3" imgW="1091726" imgH="279279" progId="Equation.DSMT4">
                  <p:embed/>
                  <p:pic>
                    <p:nvPicPr>
                      <p:cNvPr id="22539"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929" y="2577328"/>
                        <a:ext cx="2277972" cy="574524"/>
                      </a:xfrm>
                      <a:prstGeom prst="rect">
                        <a:avLst/>
                      </a:prstGeom>
                      <a:noFill/>
                      <a:ln>
                        <a:noFill/>
                      </a:ln>
                    </p:spPr>
                  </p:pic>
                </p:oleObj>
              </mc:Fallback>
            </mc:AlternateContent>
          </a:graphicData>
        </a:graphic>
      </p:graphicFrame>
      <p:sp>
        <p:nvSpPr>
          <p:cNvPr id="31" name="Rectangle 12"/>
          <p:cNvSpPr>
            <a:spLocks noChangeArrowheads="1"/>
          </p:cNvSpPr>
          <p:nvPr/>
        </p:nvSpPr>
        <p:spPr bwMode="auto">
          <a:xfrm>
            <a:off x="2376488" y="1786589"/>
            <a:ext cx="6248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UcPeriod"/>
            </a:pPr>
            <a:r>
              <a:rPr lang="fr-FR" altLang="en-US" sz="2800" b="1" dirty="0"/>
              <a:t>y = 2 -5x		B.  y = 6x</a:t>
            </a:r>
          </a:p>
          <a:p>
            <a:pPr eaLnBrk="1" hangingPunct="1">
              <a:spcBef>
                <a:spcPct val="0"/>
              </a:spcBef>
              <a:buFontTx/>
              <a:buNone/>
            </a:pPr>
            <a:r>
              <a:rPr lang="fr-FR" altLang="en-US" sz="2800" b="1" dirty="0"/>
              <a:t>	</a:t>
            </a:r>
          </a:p>
          <a:p>
            <a:pPr eaLnBrk="1" hangingPunct="1">
              <a:spcBef>
                <a:spcPct val="0"/>
              </a:spcBef>
              <a:buFontTx/>
              <a:buNone/>
            </a:pPr>
            <a:r>
              <a:rPr lang="fr-FR" altLang="en-US" sz="2800" b="1" dirty="0"/>
              <a:t>C.   y = 7		D.  y = </a:t>
            </a:r>
          </a:p>
        </p:txBody>
      </p:sp>
      <p:sp>
        <p:nvSpPr>
          <p:cNvPr id="34" name="Oval 16"/>
          <p:cNvSpPr>
            <a:spLocks noChangeArrowheads="1"/>
          </p:cNvSpPr>
          <p:nvPr/>
        </p:nvSpPr>
        <p:spPr bwMode="auto">
          <a:xfrm>
            <a:off x="2315405" y="2668077"/>
            <a:ext cx="579383" cy="55532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a:p>
        </p:txBody>
      </p:sp>
      <p:sp>
        <p:nvSpPr>
          <p:cNvPr id="35" name="Text Box 17"/>
          <p:cNvSpPr txBox="1">
            <a:spLocks noChangeArrowheads="1"/>
          </p:cNvSpPr>
          <p:nvPr/>
        </p:nvSpPr>
        <p:spPr bwMode="auto">
          <a:xfrm>
            <a:off x="159766" y="3534039"/>
            <a:ext cx="12032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t>2. Với </a:t>
            </a:r>
            <a:r>
              <a:rPr lang="en-US" altLang="en-US" sz="2800" b="1" dirty="0" err="1"/>
              <a:t>giá</a:t>
            </a:r>
            <a:r>
              <a:rPr lang="en-US" altLang="en-US" sz="2800" b="1" dirty="0"/>
              <a:t> </a:t>
            </a:r>
            <a:r>
              <a:rPr lang="en-US" altLang="en-US" sz="2800" b="1" dirty="0" err="1"/>
              <a:t>trị</a:t>
            </a:r>
            <a:r>
              <a:rPr lang="en-US" altLang="en-US" sz="2800" b="1" dirty="0"/>
              <a:t> </a:t>
            </a:r>
            <a:r>
              <a:rPr lang="en-US" altLang="en-US" sz="2800" b="1" dirty="0" err="1"/>
              <a:t>nào</a:t>
            </a:r>
            <a:r>
              <a:rPr lang="en-US" altLang="en-US" sz="2800" b="1" dirty="0"/>
              <a:t> </a:t>
            </a:r>
            <a:r>
              <a:rPr lang="en-US" altLang="en-US" sz="2800" b="1" dirty="0" err="1"/>
              <a:t>của</a:t>
            </a:r>
            <a:r>
              <a:rPr lang="en-US" altLang="en-US" sz="2800" b="1" dirty="0"/>
              <a:t>  m </a:t>
            </a:r>
            <a:r>
              <a:rPr lang="en-US" altLang="en-US" sz="2800" b="1" dirty="0" err="1"/>
              <a:t>hàm</a:t>
            </a:r>
            <a:r>
              <a:rPr lang="en-US" altLang="en-US" sz="2800" b="1" dirty="0"/>
              <a:t> </a:t>
            </a:r>
            <a:r>
              <a:rPr lang="en-US" altLang="en-US" sz="2800" b="1" dirty="0" err="1"/>
              <a:t>số</a:t>
            </a:r>
            <a:r>
              <a:rPr lang="en-US" altLang="en-US" sz="2800" b="1" dirty="0"/>
              <a:t>  y = (m - 3) x + 4 </a:t>
            </a:r>
            <a:r>
              <a:rPr lang="en-US" altLang="en-US" sz="2800" b="1" dirty="0" err="1"/>
              <a:t>là</a:t>
            </a:r>
            <a:r>
              <a:rPr lang="en-US" altLang="en-US" sz="2800" b="1" dirty="0"/>
              <a:t> </a:t>
            </a:r>
            <a:r>
              <a:rPr lang="en-US" altLang="en-US" sz="2800" b="1" dirty="0" err="1"/>
              <a:t>hàm</a:t>
            </a:r>
            <a:r>
              <a:rPr lang="en-US" altLang="en-US" sz="2800" b="1" dirty="0"/>
              <a:t> </a:t>
            </a:r>
            <a:r>
              <a:rPr lang="en-US" altLang="en-US" sz="2800" b="1" dirty="0" err="1"/>
              <a:t>số</a:t>
            </a:r>
            <a:r>
              <a:rPr lang="en-US" altLang="en-US" sz="2800" b="1" dirty="0"/>
              <a:t> </a:t>
            </a:r>
            <a:r>
              <a:rPr lang="en-US" altLang="en-US" sz="2800" b="1" dirty="0" err="1"/>
              <a:t>bậc</a:t>
            </a:r>
            <a:r>
              <a:rPr lang="en-US" altLang="en-US" sz="2800" b="1" dirty="0"/>
              <a:t> </a:t>
            </a:r>
            <a:r>
              <a:rPr lang="en-US" altLang="en-US" sz="2800" b="1" dirty="0" err="1"/>
              <a:t>nhất</a:t>
            </a:r>
            <a:r>
              <a:rPr lang="en-US" altLang="en-US" sz="2800" b="1" dirty="0"/>
              <a:t>?</a:t>
            </a:r>
          </a:p>
        </p:txBody>
      </p:sp>
      <p:graphicFrame>
        <p:nvGraphicFramePr>
          <p:cNvPr id="36" name="Object 22"/>
          <p:cNvGraphicFramePr>
            <a:graphicFrameLocks noChangeAspect="1"/>
          </p:cNvGraphicFramePr>
          <p:nvPr>
            <p:extLst>
              <p:ext uri="{D42A27DB-BD31-4B8C-83A1-F6EECF244321}">
                <p14:modId xmlns:p14="http://schemas.microsoft.com/office/powerpoint/2010/main" val="4272601367"/>
              </p:ext>
            </p:extLst>
          </p:nvPr>
        </p:nvGraphicFramePr>
        <p:xfrm>
          <a:off x="1935895" y="4156156"/>
          <a:ext cx="1823864" cy="490794"/>
        </p:xfrm>
        <a:graphic>
          <a:graphicData uri="http://schemas.openxmlformats.org/presentationml/2006/ole">
            <mc:AlternateContent xmlns:mc="http://schemas.openxmlformats.org/markup-compatibility/2006">
              <mc:Choice xmlns:v="urn:schemas-microsoft-com:vml" Requires="v">
                <p:oleObj name="Equation" r:id="rId5" imgW="622030" imgH="165028" progId="Equation.DSMT4">
                  <p:embed/>
                </p:oleObj>
              </mc:Choice>
              <mc:Fallback>
                <p:oleObj name="Equation" r:id="rId5" imgW="622030" imgH="165028" progId="Equation.DSMT4">
                  <p:embed/>
                  <p:pic>
                    <p:nvPicPr>
                      <p:cNvPr id="2255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895" y="4156156"/>
                        <a:ext cx="1823864" cy="490794"/>
                      </a:xfrm>
                      <a:prstGeom prst="rect">
                        <a:avLst/>
                      </a:prstGeom>
                      <a:noFill/>
                      <a:ln>
                        <a:noFill/>
                      </a:ln>
                    </p:spPr>
                  </p:pic>
                </p:oleObj>
              </mc:Fallback>
            </mc:AlternateContent>
          </a:graphicData>
        </a:graphic>
      </p:graphicFrame>
      <p:graphicFrame>
        <p:nvGraphicFramePr>
          <p:cNvPr id="37" name="Object 24"/>
          <p:cNvGraphicFramePr>
            <a:graphicFrameLocks noChangeAspect="1"/>
          </p:cNvGraphicFramePr>
          <p:nvPr>
            <p:extLst>
              <p:ext uri="{D42A27DB-BD31-4B8C-83A1-F6EECF244321}">
                <p14:modId xmlns:p14="http://schemas.microsoft.com/office/powerpoint/2010/main" val="8430750"/>
              </p:ext>
            </p:extLst>
          </p:nvPr>
        </p:nvGraphicFramePr>
        <p:xfrm>
          <a:off x="4775933" y="4129169"/>
          <a:ext cx="1748853" cy="490793"/>
        </p:xfrm>
        <a:graphic>
          <a:graphicData uri="http://schemas.openxmlformats.org/presentationml/2006/ole">
            <mc:AlternateContent xmlns:mc="http://schemas.openxmlformats.org/markup-compatibility/2006">
              <mc:Choice xmlns:v="urn:schemas-microsoft-com:vml" Requires="v">
                <p:oleObj name="Equation" r:id="rId7" imgW="596641" imgH="165028" progId="Equation.DSMT4">
                  <p:embed/>
                </p:oleObj>
              </mc:Choice>
              <mc:Fallback>
                <p:oleObj name="Equation" r:id="rId7" imgW="596641" imgH="165028" progId="Equation.DSMT4">
                  <p:embed/>
                  <p:pic>
                    <p:nvPicPr>
                      <p:cNvPr id="22552"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5933" y="4129169"/>
                        <a:ext cx="1748853" cy="490793"/>
                      </a:xfrm>
                      <a:prstGeom prst="rect">
                        <a:avLst/>
                      </a:prstGeom>
                      <a:noFill/>
                      <a:ln>
                        <a:noFill/>
                      </a:ln>
                    </p:spPr>
                  </p:pic>
                </p:oleObj>
              </mc:Fallback>
            </mc:AlternateContent>
          </a:graphicData>
        </a:graphic>
      </p:graphicFrame>
      <p:graphicFrame>
        <p:nvGraphicFramePr>
          <p:cNvPr id="38" name="Object 25"/>
          <p:cNvGraphicFramePr>
            <a:graphicFrameLocks noChangeAspect="1"/>
          </p:cNvGraphicFramePr>
          <p:nvPr>
            <p:extLst>
              <p:ext uri="{D42A27DB-BD31-4B8C-83A1-F6EECF244321}">
                <p14:modId xmlns:p14="http://schemas.microsoft.com/office/powerpoint/2010/main" val="1935641305"/>
              </p:ext>
            </p:extLst>
          </p:nvPr>
        </p:nvGraphicFramePr>
        <p:xfrm>
          <a:off x="1923195" y="4695906"/>
          <a:ext cx="2046757" cy="490793"/>
        </p:xfrm>
        <a:graphic>
          <a:graphicData uri="http://schemas.openxmlformats.org/presentationml/2006/ole">
            <mc:AlternateContent xmlns:mc="http://schemas.openxmlformats.org/markup-compatibility/2006">
              <mc:Choice xmlns:v="urn:schemas-microsoft-com:vml" Requires="v">
                <p:oleObj name="Equation" r:id="rId9" imgW="698197" imgH="165028" progId="Equation.DSMT4">
                  <p:embed/>
                </p:oleObj>
              </mc:Choice>
              <mc:Fallback>
                <p:oleObj name="Equation" r:id="rId9" imgW="698197" imgH="165028" progId="Equation.DSMT4">
                  <p:embed/>
                  <p:pic>
                    <p:nvPicPr>
                      <p:cNvPr id="22553"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3195" y="4695906"/>
                        <a:ext cx="2046757" cy="490793"/>
                      </a:xfrm>
                      <a:prstGeom prst="rect">
                        <a:avLst/>
                      </a:prstGeom>
                      <a:noFill/>
                      <a:ln>
                        <a:noFill/>
                      </a:ln>
                    </p:spPr>
                  </p:pic>
                </p:oleObj>
              </mc:Fallback>
            </mc:AlternateContent>
          </a:graphicData>
        </a:graphic>
      </p:graphicFrame>
      <p:graphicFrame>
        <p:nvGraphicFramePr>
          <p:cNvPr id="39" name="Object 26"/>
          <p:cNvGraphicFramePr>
            <a:graphicFrameLocks noChangeAspect="1"/>
          </p:cNvGraphicFramePr>
          <p:nvPr>
            <p:extLst>
              <p:ext uri="{D42A27DB-BD31-4B8C-83A1-F6EECF244321}">
                <p14:modId xmlns:p14="http://schemas.microsoft.com/office/powerpoint/2010/main" val="15484586"/>
              </p:ext>
            </p:extLst>
          </p:nvPr>
        </p:nvGraphicFramePr>
        <p:xfrm>
          <a:off x="4767995" y="4648281"/>
          <a:ext cx="1826007" cy="490794"/>
        </p:xfrm>
        <a:graphic>
          <a:graphicData uri="http://schemas.openxmlformats.org/presentationml/2006/ole">
            <mc:AlternateContent xmlns:mc="http://schemas.openxmlformats.org/markup-compatibility/2006">
              <mc:Choice xmlns:v="urn:schemas-microsoft-com:vml" Requires="v">
                <p:oleObj name="Equation" r:id="rId11" imgW="622030" imgH="165028" progId="Equation.DSMT4">
                  <p:embed/>
                </p:oleObj>
              </mc:Choice>
              <mc:Fallback>
                <p:oleObj name="Equation" r:id="rId11" imgW="622030" imgH="165028" progId="Equation.DSMT4">
                  <p:embed/>
                  <p:pic>
                    <p:nvPicPr>
                      <p:cNvPr id="22554"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7995" y="4648281"/>
                        <a:ext cx="1826007" cy="490794"/>
                      </a:xfrm>
                      <a:prstGeom prst="rect">
                        <a:avLst/>
                      </a:prstGeom>
                      <a:noFill/>
                      <a:ln>
                        <a:noFill/>
                      </a:ln>
                    </p:spPr>
                  </p:pic>
                </p:oleObj>
              </mc:Fallback>
            </mc:AlternateContent>
          </a:graphicData>
        </a:graphic>
      </p:graphicFrame>
      <p:sp>
        <p:nvSpPr>
          <p:cNvPr id="40" name="Oval 27"/>
          <p:cNvSpPr>
            <a:spLocks noChangeArrowheads="1"/>
          </p:cNvSpPr>
          <p:nvPr/>
        </p:nvSpPr>
        <p:spPr bwMode="auto">
          <a:xfrm>
            <a:off x="4687033" y="4156778"/>
            <a:ext cx="574839" cy="47496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ox(in)">
                                      <p:cBhvr>
                                        <p:cTn id="10" dur="500"/>
                                        <p:tgtEl>
                                          <p:spTgt spid="3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linds(horizont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linds(horizontal)">
                                      <p:cBhvr>
                                        <p:cTn id="23" dur="500"/>
                                        <p:tgtEl>
                                          <p:spTgt spid="35"/>
                                        </p:tgtEl>
                                      </p:cBhvr>
                                    </p:animEffect>
                                  </p:childTnLst>
                                </p:cTn>
                              </p:par>
                              <p:par>
                                <p:cTn id="24" presetID="3" presetClass="entr" presetSubtype="1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blinds(horizontal)">
                                      <p:cBhvr>
                                        <p:cTn id="26" dur="500"/>
                                        <p:tgtEl>
                                          <p:spTgt spid="36"/>
                                        </p:tgtEl>
                                      </p:cBhvr>
                                    </p:animEffect>
                                  </p:childTnLst>
                                </p:cTn>
                              </p:par>
                              <p:par>
                                <p:cTn id="27" presetID="3" presetClass="entr" presetSubtype="1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linds(horizontal)">
                                      <p:cBhvr>
                                        <p:cTn id="29" dur="500"/>
                                        <p:tgtEl>
                                          <p:spTgt spid="37"/>
                                        </p:tgtEl>
                                      </p:cBhvr>
                                    </p:animEffect>
                                  </p:childTnLst>
                                </p:cTn>
                              </p:par>
                              <p:par>
                                <p:cTn id="30" presetID="3" presetClass="entr" presetSubtype="1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linds(horizontal)">
                                      <p:cBhvr>
                                        <p:cTn id="32" dur="500"/>
                                        <p:tgtEl>
                                          <p:spTgt spid="38"/>
                                        </p:tgtEl>
                                      </p:cBhvr>
                                    </p:animEffect>
                                  </p:childTnLst>
                                </p:cTn>
                              </p:par>
                              <p:par>
                                <p:cTn id="33" presetID="3" presetClass="entr" presetSubtype="1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linds(horizontal)">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4" grpId="0" animBg="1"/>
      <p:bldP spid="35"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753435" y="54868"/>
            <a:ext cx="8384345" cy="523220"/>
          </a:xfrm>
          <a:prstGeom prst="rect">
            <a:avLst/>
          </a:prstGeom>
          <a:noFill/>
        </p:spPr>
        <p:txBody>
          <a:bodyPr wrap="square">
            <a:spAutoFit/>
          </a:bodyPr>
          <a:lstStyle/>
          <a:p>
            <a:r>
              <a:rPr lang="vi-VN" sz="2800" b="1" dirty="0">
                <a:solidFill>
                  <a:srgbClr val="0070C0"/>
                </a:solidFill>
                <a:latin typeface="Arial" panose="020B0604020202020204" pitchFamily="34" charset="0"/>
                <a:cs typeface="Arial" panose="020B0604020202020204" pitchFamily="34" charset="0"/>
              </a:rPr>
              <a:t>DẠNG 1: Trắc nghiệm khách quan.</a:t>
            </a:r>
            <a:endParaRPr lang="en-US" sz="2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EAC0E1E-50D5-48F7-8449-EF3C31CD2512}"/>
              </a:ext>
            </a:extLst>
          </p:cNvPr>
          <p:cNvSpPr txBox="1"/>
          <p:nvPr/>
        </p:nvSpPr>
        <p:spPr>
          <a:xfrm>
            <a:off x="230510" y="6086956"/>
            <a:ext cx="8384345" cy="923330"/>
          </a:xfrm>
          <a:prstGeom prst="rect">
            <a:avLst/>
          </a:prstGeom>
          <a:noFill/>
        </p:spPr>
        <p:txBody>
          <a:bodyPr wrap="square">
            <a:spAutoFit/>
          </a:bodyPr>
          <a:lstStyle/>
          <a:p>
            <a:r>
              <a:rPr lang="en-US" b="1" i="1" dirty="0">
                <a:solidFill>
                  <a:srgbClr val="7030A0"/>
                </a:solidFill>
                <a:latin typeface="Times New Roman" panose="02020603050405020304" pitchFamily="18" charset="0"/>
              </a:rPr>
              <a:t>HS </a:t>
            </a:r>
            <a:r>
              <a:rPr lang="en-US" b="1" i="1" dirty="0" err="1">
                <a:solidFill>
                  <a:srgbClr val="7030A0"/>
                </a:solidFill>
                <a:latin typeface="Times New Roman" panose="02020603050405020304" pitchFamily="18" charset="0"/>
              </a:rPr>
              <a:t>hđ</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cá</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nhân</a:t>
            </a:r>
            <a:endParaRPr lang="en-US" b="1" i="1" dirty="0">
              <a:solidFill>
                <a:srgbClr val="7030A0"/>
              </a:solidFill>
              <a:latin typeface="Times New Roman" panose="02020603050405020304" pitchFamily="18" charset="0"/>
            </a:endParaRPr>
          </a:p>
          <a:p>
            <a:r>
              <a:rPr lang="en-US" b="1" i="1" dirty="0">
                <a:solidFill>
                  <a:srgbClr val="7030A0"/>
                </a:solidFill>
                <a:latin typeface="Times New Roman" panose="02020603050405020304" pitchFamily="18" charset="0"/>
              </a:rPr>
              <a:t>HS </a:t>
            </a:r>
            <a:r>
              <a:rPr lang="en-US" b="1" i="1" dirty="0" err="1">
                <a:solidFill>
                  <a:srgbClr val="7030A0"/>
                </a:solidFill>
                <a:latin typeface="Times New Roman" panose="02020603050405020304" pitchFamily="18" charset="0"/>
              </a:rPr>
              <a:t>thi</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đua</a:t>
            </a:r>
            <a:r>
              <a:rPr lang="en-US" b="1" i="1" dirty="0">
                <a:solidFill>
                  <a:srgbClr val="7030A0"/>
                </a:solidFill>
                <a:latin typeface="Times New Roman" panose="02020603050405020304" pitchFamily="18" charset="0"/>
              </a:rPr>
              <a:t> </a:t>
            </a:r>
            <a:r>
              <a:rPr lang="vi-VN" b="1" i="1" dirty="0">
                <a:solidFill>
                  <a:srgbClr val="7030A0"/>
                </a:solidFill>
                <a:latin typeface="Times New Roman" panose="02020603050405020304" pitchFamily="18" charset="0"/>
              </a:rPr>
              <a:t>giơ tay chọn đáp án</a:t>
            </a:r>
            <a:r>
              <a:rPr lang="en-US" b="1" i="1" dirty="0">
                <a:solidFill>
                  <a:srgbClr val="7030A0"/>
                </a:solidFill>
                <a:latin typeface="Times New Roman" panose="02020603050405020304" pitchFamily="18" charset="0"/>
              </a:rPr>
              <a:t>, </a:t>
            </a:r>
            <a:r>
              <a:rPr lang="vi-VN" b="1" i="1" dirty="0">
                <a:solidFill>
                  <a:srgbClr val="7030A0"/>
                </a:solidFill>
                <a:latin typeface="Times New Roman" panose="02020603050405020304" pitchFamily="18" charset="0"/>
              </a:rPr>
              <a:t>hs cả lớp </a:t>
            </a:r>
            <a:r>
              <a:rPr lang="en-US" b="1" i="1" dirty="0" err="1">
                <a:solidFill>
                  <a:srgbClr val="7030A0"/>
                </a:solidFill>
                <a:latin typeface="Times New Roman" panose="02020603050405020304" pitchFamily="18" charset="0"/>
              </a:rPr>
              <a:t>nhận</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xét</a:t>
            </a:r>
            <a:r>
              <a:rPr lang="en-US" b="1" i="1" dirty="0">
                <a:solidFill>
                  <a:srgbClr val="7030A0"/>
                </a:solidFill>
                <a:latin typeface="Times New Roman" panose="02020603050405020304" pitchFamily="18" charset="0"/>
              </a:rPr>
              <a:t> </a:t>
            </a:r>
            <a:r>
              <a:rPr lang="vi-VN" b="1" i="1" dirty="0">
                <a:solidFill>
                  <a:srgbClr val="7030A0"/>
                </a:solidFill>
                <a:latin typeface="Times New Roman" panose="02020603050405020304" pitchFamily="18" charset="0"/>
              </a:rPr>
              <a:t>chọn kq đúng</a:t>
            </a:r>
            <a:r>
              <a:rPr lang="en-US" b="1" i="1" dirty="0">
                <a:solidFill>
                  <a:srgbClr val="7030A0"/>
                </a:solidFill>
                <a:latin typeface="Times New Roman" panose="02020603050405020304" pitchFamily="18" charset="0"/>
              </a:rPr>
              <a:t>.</a:t>
            </a:r>
          </a:p>
          <a:p>
            <a:endParaRPr lang="en-US" i="1" dirty="0">
              <a:solidFill>
                <a:srgbClr val="7030A0"/>
              </a:solidFill>
            </a:endParaRPr>
          </a:p>
        </p:txBody>
      </p:sp>
      <p:sp>
        <p:nvSpPr>
          <p:cNvPr id="15" name="Rectangle 12"/>
          <p:cNvSpPr>
            <a:spLocks noChangeArrowheads="1"/>
          </p:cNvSpPr>
          <p:nvPr/>
        </p:nvSpPr>
        <p:spPr bwMode="auto">
          <a:xfrm>
            <a:off x="-974395" y="3960187"/>
            <a:ext cx="13820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 name="Text Box 15"/>
          <p:cNvSpPr txBox="1">
            <a:spLocks noChangeArrowheads="1"/>
          </p:cNvSpPr>
          <p:nvPr/>
        </p:nvSpPr>
        <p:spPr bwMode="auto">
          <a:xfrm>
            <a:off x="154222" y="3729039"/>
            <a:ext cx="117255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t>b) Với </a:t>
            </a:r>
            <a:r>
              <a:rPr lang="en-US" altLang="en-US" sz="2800" b="1" dirty="0" err="1"/>
              <a:t>giá</a:t>
            </a:r>
            <a:r>
              <a:rPr lang="en-US" altLang="en-US" sz="2800" b="1" dirty="0"/>
              <a:t> </a:t>
            </a:r>
            <a:r>
              <a:rPr lang="en-US" altLang="en-US" sz="2800" b="1" dirty="0" err="1"/>
              <a:t>trị</a:t>
            </a:r>
            <a:r>
              <a:rPr lang="en-US" altLang="en-US" sz="2800" b="1" dirty="0"/>
              <a:t> </a:t>
            </a:r>
            <a:r>
              <a:rPr lang="en-US" altLang="en-US" sz="2800" b="1" dirty="0" err="1"/>
              <a:t>nào</a:t>
            </a:r>
            <a:r>
              <a:rPr lang="en-US" altLang="en-US" sz="2800" b="1" dirty="0"/>
              <a:t> </a:t>
            </a:r>
            <a:r>
              <a:rPr lang="en-US" altLang="en-US" sz="2800" b="1" dirty="0" err="1"/>
              <a:t>của</a:t>
            </a:r>
            <a:r>
              <a:rPr lang="en-US" altLang="en-US" sz="2800" b="1" dirty="0"/>
              <a:t>  k </a:t>
            </a:r>
            <a:r>
              <a:rPr lang="en-US" altLang="en-US" sz="2800" b="1" dirty="0" err="1"/>
              <a:t>thì</a:t>
            </a:r>
            <a:r>
              <a:rPr lang="en-US" altLang="en-US" sz="2800" b="1" dirty="0"/>
              <a:t> </a:t>
            </a:r>
            <a:r>
              <a:rPr lang="en-US" altLang="en-US" sz="2800" b="1" dirty="0" err="1"/>
              <a:t>hàm</a:t>
            </a:r>
            <a:r>
              <a:rPr lang="en-US" altLang="en-US" sz="2800" b="1" dirty="0"/>
              <a:t> </a:t>
            </a:r>
            <a:r>
              <a:rPr lang="en-US" altLang="en-US" sz="2800" b="1" dirty="0" err="1"/>
              <a:t>số</a:t>
            </a:r>
            <a:r>
              <a:rPr lang="en-US" altLang="en-US" sz="2800" b="1" dirty="0"/>
              <a:t> </a:t>
            </a:r>
            <a:r>
              <a:rPr lang="en-US" altLang="en-US" sz="2800" b="1" dirty="0" err="1"/>
              <a:t>bậc</a:t>
            </a:r>
            <a:r>
              <a:rPr lang="en-US" altLang="en-US" sz="2800" b="1" dirty="0"/>
              <a:t> </a:t>
            </a:r>
            <a:r>
              <a:rPr lang="en-US" altLang="en-US" sz="2800" b="1" dirty="0" err="1"/>
              <a:t>nhất</a:t>
            </a:r>
            <a:r>
              <a:rPr lang="en-US" altLang="en-US" sz="2800" b="1" dirty="0"/>
              <a:t> :y = (5 - k) x + 1 </a:t>
            </a:r>
            <a:r>
              <a:rPr lang="en-US" altLang="en-US" sz="2800" b="1" dirty="0" err="1"/>
              <a:t>nghịch</a:t>
            </a:r>
            <a:r>
              <a:rPr lang="en-US" altLang="en-US" sz="2800" b="1" dirty="0"/>
              <a:t> </a:t>
            </a:r>
            <a:r>
              <a:rPr lang="en-US" altLang="en-US" sz="2800" b="1" dirty="0" err="1"/>
              <a:t>biến</a:t>
            </a:r>
            <a:r>
              <a:rPr lang="en-US" altLang="en-US" sz="2800" b="1" dirty="0"/>
              <a:t> </a:t>
            </a:r>
            <a:r>
              <a:rPr lang="en-US" altLang="en-US" sz="2800" b="1" dirty="0" err="1"/>
              <a:t>trên</a:t>
            </a:r>
            <a:r>
              <a:rPr lang="en-US" altLang="en-US" sz="2800" b="1" dirty="0"/>
              <a:t> R ?</a:t>
            </a:r>
          </a:p>
        </p:txBody>
      </p:sp>
      <p:graphicFrame>
        <p:nvGraphicFramePr>
          <p:cNvPr id="17" name="Object 18"/>
          <p:cNvGraphicFramePr>
            <a:graphicFrameLocks noChangeAspect="1"/>
          </p:cNvGraphicFramePr>
          <p:nvPr>
            <p:extLst>
              <p:ext uri="{D42A27DB-BD31-4B8C-83A1-F6EECF244321}">
                <p14:modId xmlns:p14="http://schemas.microsoft.com/office/powerpoint/2010/main" val="3050458070"/>
              </p:ext>
            </p:extLst>
          </p:nvPr>
        </p:nvGraphicFramePr>
        <p:xfrm>
          <a:off x="1164662" y="2399227"/>
          <a:ext cx="2001039" cy="506163"/>
        </p:xfrm>
        <a:graphic>
          <a:graphicData uri="http://schemas.openxmlformats.org/presentationml/2006/ole">
            <mc:AlternateContent xmlns:mc="http://schemas.openxmlformats.org/markup-compatibility/2006">
              <mc:Choice xmlns:v="urn:schemas-microsoft-com:vml" Requires="v">
                <p:oleObj name="Equation" r:id="rId3" imgW="609336" imgH="165028" progId="Equation.DSMT4">
                  <p:embed/>
                </p:oleObj>
              </mc:Choice>
              <mc:Fallback>
                <p:oleObj name="Equation" r:id="rId3" imgW="609336" imgH="165028" progId="Equation.DSMT4">
                  <p:embed/>
                  <p:pic>
                    <p:nvPicPr>
                      <p:cNvPr id="2357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662" y="2399227"/>
                        <a:ext cx="2001039" cy="506163"/>
                      </a:xfrm>
                      <a:prstGeom prst="rect">
                        <a:avLst/>
                      </a:prstGeom>
                      <a:noFill/>
                      <a:ln>
                        <a:noFill/>
                      </a:ln>
                    </p:spPr>
                  </p:pic>
                </p:oleObj>
              </mc:Fallback>
            </mc:AlternateContent>
          </a:graphicData>
        </a:graphic>
      </p:graphicFrame>
      <p:graphicFrame>
        <p:nvGraphicFramePr>
          <p:cNvPr id="18" name="Object 19"/>
          <p:cNvGraphicFramePr>
            <a:graphicFrameLocks noChangeAspect="1"/>
          </p:cNvGraphicFramePr>
          <p:nvPr>
            <p:extLst>
              <p:ext uri="{D42A27DB-BD31-4B8C-83A1-F6EECF244321}">
                <p14:modId xmlns:p14="http://schemas.microsoft.com/office/powerpoint/2010/main" val="1570053475"/>
              </p:ext>
            </p:extLst>
          </p:nvPr>
        </p:nvGraphicFramePr>
        <p:xfrm>
          <a:off x="5061947" y="2434153"/>
          <a:ext cx="2250570" cy="506164"/>
        </p:xfrm>
        <a:graphic>
          <a:graphicData uri="http://schemas.openxmlformats.org/presentationml/2006/ole">
            <mc:AlternateContent xmlns:mc="http://schemas.openxmlformats.org/markup-compatibility/2006">
              <mc:Choice xmlns:v="urn:schemas-microsoft-com:vml" Requires="v">
                <p:oleObj name="Equation" r:id="rId5" imgW="685502" imgH="165028" progId="Equation.DSMT4">
                  <p:embed/>
                </p:oleObj>
              </mc:Choice>
              <mc:Fallback>
                <p:oleObj name="Equation" r:id="rId5" imgW="685502" imgH="165028" progId="Equation.DSMT4">
                  <p:embed/>
                  <p:pic>
                    <p:nvPicPr>
                      <p:cNvPr id="23571"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1947" y="2434153"/>
                        <a:ext cx="2250570" cy="506164"/>
                      </a:xfrm>
                      <a:prstGeom prst="rect">
                        <a:avLst/>
                      </a:prstGeom>
                      <a:noFill/>
                      <a:ln>
                        <a:noFill/>
                      </a:ln>
                    </p:spPr>
                  </p:pic>
                </p:oleObj>
              </mc:Fallback>
            </mc:AlternateContent>
          </a:graphicData>
        </a:graphic>
      </p:graphicFrame>
      <p:graphicFrame>
        <p:nvGraphicFramePr>
          <p:cNvPr id="19" name="Object 20"/>
          <p:cNvGraphicFramePr>
            <a:graphicFrameLocks noChangeAspect="1"/>
          </p:cNvGraphicFramePr>
          <p:nvPr>
            <p:extLst>
              <p:ext uri="{D42A27DB-BD31-4B8C-83A1-F6EECF244321}">
                <p14:modId xmlns:p14="http://schemas.microsoft.com/office/powerpoint/2010/main" val="1767024353"/>
              </p:ext>
            </p:extLst>
          </p:nvPr>
        </p:nvGraphicFramePr>
        <p:xfrm>
          <a:off x="1164662" y="3067535"/>
          <a:ext cx="2250570" cy="506162"/>
        </p:xfrm>
        <a:graphic>
          <a:graphicData uri="http://schemas.openxmlformats.org/presentationml/2006/ole">
            <mc:AlternateContent xmlns:mc="http://schemas.openxmlformats.org/markup-compatibility/2006">
              <mc:Choice xmlns:v="urn:schemas-microsoft-com:vml" Requires="v">
                <p:oleObj name="Equation" r:id="rId7" imgW="685502" imgH="165028" progId="Equation.DSMT4">
                  <p:embed/>
                </p:oleObj>
              </mc:Choice>
              <mc:Fallback>
                <p:oleObj name="Equation" r:id="rId7" imgW="685502" imgH="165028" progId="Equation.DSMT4">
                  <p:embed/>
                  <p:pic>
                    <p:nvPicPr>
                      <p:cNvPr id="23572"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662" y="3067535"/>
                        <a:ext cx="2250570" cy="506162"/>
                      </a:xfrm>
                      <a:prstGeom prst="rect">
                        <a:avLst/>
                      </a:prstGeom>
                      <a:noFill/>
                      <a:ln>
                        <a:noFill/>
                      </a:ln>
                    </p:spPr>
                  </p:pic>
                </p:oleObj>
              </mc:Fallback>
            </mc:AlternateContent>
          </a:graphicData>
        </a:graphic>
      </p:graphicFrame>
      <p:graphicFrame>
        <p:nvGraphicFramePr>
          <p:cNvPr id="20" name="Object 21"/>
          <p:cNvGraphicFramePr>
            <a:graphicFrameLocks noChangeAspect="1"/>
          </p:cNvGraphicFramePr>
          <p:nvPr>
            <p:extLst>
              <p:ext uri="{D42A27DB-BD31-4B8C-83A1-F6EECF244321}">
                <p14:modId xmlns:p14="http://schemas.microsoft.com/office/powerpoint/2010/main" val="2935292214"/>
              </p:ext>
            </p:extLst>
          </p:nvPr>
        </p:nvGraphicFramePr>
        <p:xfrm>
          <a:off x="5061947" y="2958223"/>
          <a:ext cx="1960252" cy="506162"/>
        </p:xfrm>
        <a:graphic>
          <a:graphicData uri="http://schemas.openxmlformats.org/presentationml/2006/ole">
            <mc:AlternateContent xmlns:mc="http://schemas.openxmlformats.org/markup-compatibility/2006">
              <mc:Choice xmlns:v="urn:schemas-microsoft-com:vml" Requires="v">
                <p:oleObj name="Equation" r:id="rId9" imgW="596641" imgH="165028" progId="Equation.DSMT4">
                  <p:embed/>
                </p:oleObj>
              </mc:Choice>
              <mc:Fallback>
                <p:oleObj name="Equation" r:id="rId9" imgW="596641" imgH="165028" progId="Equation.DSMT4">
                  <p:embed/>
                  <p:pic>
                    <p:nvPicPr>
                      <p:cNvPr id="23573"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1947" y="2958223"/>
                        <a:ext cx="1960252" cy="506162"/>
                      </a:xfrm>
                      <a:prstGeom prst="rect">
                        <a:avLst/>
                      </a:prstGeom>
                      <a:noFill/>
                      <a:ln>
                        <a:noFill/>
                      </a:ln>
                    </p:spPr>
                  </p:pic>
                </p:oleObj>
              </mc:Fallback>
            </mc:AlternateContent>
          </a:graphicData>
        </a:graphic>
      </p:graphicFrame>
      <p:sp>
        <p:nvSpPr>
          <p:cNvPr id="21" name="Oval 22"/>
          <p:cNvSpPr>
            <a:spLocks noChangeArrowheads="1"/>
          </p:cNvSpPr>
          <p:nvPr/>
        </p:nvSpPr>
        <p:spPr bwMode="auto">
          <a:xfrm>
            <a:off x="4990453" y="2992953"/>
            <a:ext cx="563063" cy="50159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a:p>
        </p:txBody>
      </p:sp>
      <p:sp>
        <p:nvSpPr>
          <p:cNvPr id="22" name="Text Box 23"/>
          <p:cNvSpPr txBox="1">
            <a:spLocks noChangeArrowheads="1"/>
          </p:cNvSpPr>
          <p:nvPr/>
        </p:nvSpPr>
        <p:spPr bwMode="auto">
          <a:xfrm>
            <a:off x="-8505" y="691153"/>
            <a:ext cx="1197504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dirty="0"/>
              <a:t>3. (</a:t>
            </a:r>
            <a:r>
              <a:rPr lang="en-US" altLang="en-US" sz="2800" b="1" dirty="0"/>
              <a:t>BT 32</a:t>
            </a:r>
            <a:r>
              <a:rPr lang="vi-VN" altLang="en-US" sz="2800" b="1" dirty="0"/>
              <a:t> </a:t>
            </a:r>
            <a:r>
              <a:rPr lang="en-US" altLang="en-US" sz="2800" b="1" dirty="0"/>
              <a:t>(SGK)</a:t>
            </a:r>
            <a:r>
              <a:rPr lang="vi-VN" altLang="en-US" sz="2800" b="1" dirty="0"/>
              <a:t>)</a:t>
            </a:r>
            <a:r>
              <a:rPr lang="en-US" altLang="en-US" sz="2800" b="1" dirty="0"/>
              <a:t> </a:t>
            </a:r>
          </a:p>
          <a:p>
            <a:pPr eaLnBrk="1" hangingPunct="1">
              <a:spcBef>
                <a:spcPct val="50000"/>
              </a:spcBef>
              <a:buFontTx/>
              <a:buAutoNum type="alphaLcParenR"/>
            </a:pPr>
            <a:r>
              <a:rPr lang="en-US" altLang="en-US" sz="2800" b="1" dirty="0"/>
              <a:t>Với </a:t>
            </a:r>
            <a:r>
              <a:rPr lang="en-US" altLang="en-US" sz="2800" b="1" dirty="0" err="1"/>
              <a:t>giá</a:t>
            </a:r>
            <a:r>
              <a:rPr lang="en-US" altLang="en-US" sz="2800" b="1" dirty="0"/>
              <a:t> </a:t>
            </a:r>
            <a:r>
              <a:rPr lang="en-US" altLang="en-US" sz="2800" b="1" dirty="0" err="1"/>
              <a:t>trị</a:t>
            </a:r>
            <a:r>
              <a:rPr lang="en-US" altLang="en-US" sz="2800" b="1" dirty="0"/>
              <a:t> </a:t>
            </a:r>
            <a:r>
              <a:rPr lang="en-US" altLang="en-US" sz="2800" b="1" dirty="0" err="1"/>
              <a:t>nào</a:t>
            </a:r>
            <a:r>
              <a:rPr lang="en-US" altLang="en-US" sz="2800" b="1" dirty="0"/>
              <a:t> </a:t>
            </a:r>
            <a:r>
              <a:rPr lang="en-US" altLang="en-US" sz="2800" b="1" dirty="0" err="1"/>
              <a:t>của</a:t>
            </a:r>
            <a:r>
              <a:rPr lang="en-US" altLang="en-US" sz="2800" b="1" dirty="0"/>
              <a:t>  m </a:t>
            </a:r>
            <a:r>
              <a:rPr lang="en-US" altLang="en-US" sz="2800" b="1" dirty="0" err="1"/>
              <a:t>thì</a:t>
            </a:r>
            <a:r>
              <a:rPr lang="en-US" altLang="en-US" sz="2800" b="1" dirty="0"/>
              <a:t>  </a:t>
            </a:r>
            <a:r>
              <a:rPr lang="en-US" altLang="en-US" sz="2800" b="1" dirty="0" err="1"/>
              <a:t>hàm</a:t>
            </a:r>
            <a:r>
              <a:rPr lang="en-US" altLang="en-US" sz="2800" b="1" dirty="0"/>
              <a:t> </a:t>
            </a:r>
            <a:r>
              <a:rPr lang="en-US" altLang="en-US" sz="2800" b="1" dirty="0" err="1"/>
              <a:t>số</a:t>
            </a:r>
            <a:r>
              <a:rPr lang="en-US" altLang="en-US" sz="2800" b="1" dirty="0"/>
              <a:t> </a:t>
            </a:r>
            <a:r>
              <a:rPr lang="en-US" altLang="en-US" sz="2800" b="1" dirty="0" err="1"/>
              <a:t>bậc</a:t>
            </a:r>
            <a:r>
              <a:rPr lang="en-US" altLang="en-US" sz="2800" b="1" dirty="0"/>
              <a:t> </a:t>
            </a:r>
            <a:r>
              <a:rPr lang="en-US" altLang="en-US" sz="2800" b="1" dirty="0" err="1"/>
              <a:t>nhất</a:t>
            </a:r>
            <a:r>
              <a:rPr lang="en-US" altLang="en-US" sz="2800" b="1" dirty="0"/>
              <a:t> : y = (m - 1) x + 3 </a:t>
            </a:r>
            <a:r>
              <a:rPr lang="en-US" altLang="en-US" sz="2800" b="1" dirty="0" err="1"/>
              <a:t>đồng</a:t>
            </a:r>
            <a:r>
              <a:rPr lang="en-US" altLang="en-US" sz="2800" b="1" dirty="0"/>
              <a:t> </a:t>
            </a:r>
            <a:r>
              <a:rPr lang="en-US" altLang="en-US" sz="2800" b="1" dirty="0" err="1"/>
              <a:t>biến</a:t>
            </a:r>
            <a:r>
              <a:rPr lang="en-US" altLang="en-US" sz="2800" b="1" dirty="0"/>
              <a:t> </a:t>
            </a:r>
            <a:r>
              <a:rPr lang="en-US" altLang="en-US" sz="2800" b="1" dirty="0" err="1"/>
              <a:t>trên</a:t>
            </a:r>
            <a:r>
              <a:rPr lang="en-US" altLang="en-US" sz="2800" b="1" dirty="0"/>
              <a:t> R ?</a:t>
            </a:r>
          </a:p>
        </p:txBody>
      </p:sp>
      <p:graphicFrame>
        <p:nvGraphicFramePr>
          <p:cNvPr id="23" name="Object 24"/>
          <p:cNvGraphicFramePr>
            <a:graphicFrameLocks noChangeAspect="1"/>
          </p:cNvGraphicFramePr>
          <p:nvPr>
            <p:extLst>
              <p:ext uri="{D42A27DB-BD31-4B8C-83A1-F6EECF244321}">
                <p14:modId xmlns:p14="http://schemas.microsoft.com/office/powerpoint/2010/main" val="2357344002"/>
              </p:ext>
            </p:extLst>
          </p:nvPr>
        </p:nvGraphicFramePr>
        <p:xfrm>
          <a:off x="1060291" y="4714555"/>
          <a:ext cx="2209780" cy="506163"/>
        </p:xfrm>
        <a:graphic>
          <a:graphicData uri="http://schemas.openxmlformats.org/presentationml/2006/ole">
            <mc:AlternateContent xmlns:mc="http://schemas.openxmlformats.org/markup-compatibility/2006">
              <mc:Choice xmlns:v="urn:schemas-microsoft-com:vml" Requires="v">
                <p:oleObj name="Equation" r:id="rId11" imgW="672808" imgH="165028" progId="Equation.DSMT4">
                  <p:embed/>
                </p:oleObj>
              </mc:Choice>
              <mc:Fallback>
                <p:oleObj name="Equation" r:id="rId11" imgW="672808" imgH="165028" progId="Equation.DSMT4">
                  <p:embed/>
                  <p:pic>
                    <p:nvPicPr>
                      <p:cNvPr id="23576"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0291" y="4714555"/>
                        <a:ext cx="2209780" cy="506163"/>
                      </a:xfrm>
                      <a:prstGeom prst="rect">
                        <a:avLst/>
                      </a:prstGeom>
                      <a:noFill/>
                      <a:ln>
                        <a:noFill/>
                      </a:ln>
                    </p:spPr>
                  </p:pic>
                </p:oleObj>
              </mc:Fallback>
            </mc:AlternateContent>
          </a:graphicData>
        </a:graphic>
      </p:graphicFrame>
      <p:graphicFrame>
        <p:nvGraphicFramePr>
          <p:cNvPr id="24" name="Object 25"/>
          <p:cNvGraphicFramePr>
            <a:graphicFrameLocks noChangeAspect="1"/>
          </p:cNvGraphicFramePr>
          <p:nvPr>
            <p:extLst>
              <p:ext uri="{D42A27DB-BD31-4B8C-83A1-F6EECF244321}">
                <p14:modId xmlns:p14="http://schemas.microsoft.com/office/powerpoint/2010/main" val="4015801886"/>
              </p:ext>
            </p:extLst>
          </p:nvPr>
        </p:nvGraphicFramePr>
        <p:xfrm>
          <a:off x="5061947" y="4634101"/>
          <a:ext cx="2495301" cy="506162"/>
        </p:xfrm>
        <a:graphic>
          <a:graphicData uri="http://schemas.openxmlformats.org/presentationml/2006/ole">
            <mc:AlternateContent xmlns:mc="http://schemas.openxmlformats.org/markup-compatibility/2006">
              <mc:Choice xmlns:v="urn:schemas-microsoft-com:vml" Requires="v">
                <p:oleObj name="Equation" r:id="rId13" imgW="761669" imgH="165028" progId="Equation.DSMT4">
                  <p:embed/>
                </p:oleObj>
              </mc:Choice>
              <mc:Fallback>
                <p:oleObj name="Equation" r:id="rId13" imgW="761669" imgH="165028" progId="Equation.DSMT4">
                  <p:embed/>
                  <p:pic>
                    <p:nvPicPr>
                      <p:cNvPr id="23577"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1947" y="4634101"/>
                        <a:ext cx="2495301" cy="506162"/>
                      </a:xfrm>
                      <a:prstGeom prst="rect">
                        <a:avLst/>
                      </a:prstGeom>
                      <a:noFill/>
                      <a:ln>
                        <a:noFill/>
                      </a:ln>
                    </p:spPr>
                  </p:pic>
                </p:oleObj>
              </mc:Fallback>
            </mc:AlternateContent>
          </a:graphicData>
        </a:graphic>
      </p:graphicFrame>
      <p:graphicFrame>
        <p:nvGraphicFramePr>
          <p:cNvPr id="25" name="Object 26"/>
          <p:cNvGraphicFramePr>
            <a:graphicFrameLocks noChangeAspect="1"/>
          </p:cNvGraphicFramePr>
          <p:nvPr>
            <p:extLst>
              <p:ext uri="{D42A27DB-BD31-4B8C-83A1-F6EECF244321}">
                <p14:modId xmlns:p14="http://schemas.microsoft.com/office/powerpoint/2010/main" val="1728523999"/>
              </p:ext>
            </p:extLst>
          </p:nvPr>
        </p:nvGraphicFramePr>
        <p:xfrm>
          <a:off x="1134458" y="5386748"/>
          <a:ext cx="1876275" cy="506162"/>
        </p:xfrm>
        <a:graphic>
          <a:graphicData uri="http://schemas.openxmlformats.org/presentationml/2006/ole">
            <mc:AlternateContent xmlns:mc="http://schemas.openxmlformats.org/markup-compatibility/2006">
              <mc:Choice xmlns:v="urn:schemas-microsoft-com:vml" Requires="v">
                <p:oleObj name="Equation" r:id="rId15" imgW="571252" imgH="165028" progId="Equation.DSMT4">
                  <p:embed/>
                </p:oleObj>
              </mc:Choice>
              <mc:Fallback>
                <p:oleObj name="Equation" r:id="rId15" imgW="571252" imgH="165028" progId="Equation.DSMT4">
                  <p:embed/>
                  <p:pic>
                    <p:nvPicPr>
                      <p:cNvPr id="23578"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34458" y="5386748"/>
                        <a:ext cx="1876275" cy="506162"/>
                      </a:xfrm>
                      <a:prstGeom prst="rect">
                        <a:avLst/>
                      </a:prstGeom>
                      <a:noFill/>
                      <a:ln>
                        <a:noFill/>
                      </a:ln>
                    </p:spPr>
                  </p:pic>
                </p:oleObj>
              </mc:Fallback>
            </mc:AlternateContent>
          </a:graphicData>
        </a:graphic>
      </p:graphicFrame>
      <p:graphicFrame>
        <p:nvGraphicFramePr>
          <p:cNvPr id="26" name="Object 27"/>
          <p:cNvGraphicFramePr>
            <a:graphicFrameLocks noChangeAspect="1"/>
          </p:cNvGraphicFramePr>
          <p:nvPr>
            <p:extLst>
              <p:ext uri="{D42A27DB-BD31-4B8C-83A1-F6EECF244321}">
                <p14:modId xmlns:p14="http://schemas.microsoft.com/office/powerpoint/2010/main" val="2901143253"/>
              </p:ext>
            </p:extLst>
          </p:nvPr>
        </p:nvGraphicFramePr>
        <p:xfrm>
          <a:off x="5058447" y="5218507"/>
          <a:ext cx="1917063" cy="506162"/>
        </p:xfrm>
        <a:graphic>
          <a:graphicData uri="http://schemas.openxmlformats.org/presentationml/2006/ole">
            <mc:AlternateContent xmlns:mc="http://schemas.openxmlformats.org/markup-compatibility/2006">
              <mc:Choice xmlns:v="urn:schemas-microsoft-com:vml" Requires="v">
                <p:oleObj name="Equation" r:id="rId17" imgW="583693" imgH="164957" progId="Equation.DSMT4">
                  <p:embed/>
                </p:oleObj>
              </mc:Choice>
              <mc:Fallback>
                <p:oleObj name="Equation" r:id="rId17" imgW="583693" imgH="164957" progId="Equation.DSMT4">
                  <p:embed/>
                  <p:pic>
                    <p:nvPicPr>
                      <p:cNvPr id="23579"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58447" y="5218507"/>
                        <a:ext cx="1917063" cy="506162"/>
                      </a:xfrm>
                      <a:prstGeom prst="rect">
                        <a:avLst/>
                      </a:prstGeom>
                      <a:noFill/>
                      <a:ln>
                        <a:noFill/>
                      </a:ln>
                    </p:spPr>
                  </p:pic>
                </p:oleObj>
              </mc:Fallback>
            </mc:AlternateContent>
          </a:graphicData>
        </a:graphic>
      </p:graphicFrame>
      <p:sp>
        <p:nvSpPr>
          <p:cNvPr id="28" name="Oval 28"/>
          <p:cNvSpPr>
            <a:spLocks noChangeArrowheads="1"/>
          </p:cNvSpPr>
          <p:nvPr/>
        </p:nvSpPr>
        <p:spPr bwMode="auto">
          <a:xfrm>
            <a:off x="1060291" y="5413864"/>
            <a:ext cx="691007" cy="46264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a:p>
        </p:txBody>
      </p:sp>
    </p:spTree>
    <p:extLst>
      <p:ext uri="{BB962C8B-B14F-4D97-AF65-F5344CB8AC3E}">
        <p14:creationId xmlns:p14="http://schemas.microsoft.com/office/powerpoint/2010/main" val="1742836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3"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65150" y="10890"/>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789686" y="-34637"/>
            <a:ext cx="8384345" cy="523220"/>
          </a:xfrm>
          <a:prstGeom prst="rect">
            <a:avLst/>
          </a:prstGeom>
          <a:noFill/>
        </p:spPr>
        <p:txBody>
          <a:bodyPr wrap="square">
            <a:spAutoFit/>
          </a:bodyPr>
          <a:lstStyle/>
          <a:p>
            <a:r>
              <a:rPr lang="vi-VN" sz="2800" b="1" dirty="0">
                <a:solidFill>
                  <a:srgbClr val="0070C0"/>
                </a:solidFill>
                <a:latin typeface="Arial" panose="020B0604020202020204" pitchFamily="34" charset="0"/>
                <a:cs typeface="Arial" panose="020B0604020202020204" pitchFamily="34" charset="0"/>
              </a:rPr>
              <a:t>DẠNG 2: Tự luận.</a:t>
            </a:r>
            <a:endParaRPr lang="en-US" sz="2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EAC0E1E-50D5-48F7-8449-EF3C31CD2512}"/>
              </a:ext>
            </a:extLst>
          </p:cNvPr>
          <p:cNvSpPr txBox="1"/>
          <p:nvPr/>
        </p:nvSpPr>
        <p:spPr>
          <a:xfrm>
            <a:off x="65150" y="5934670"/>
            <a:ext cx="8384345" cy="923330"/>
          </a:xfrm>
          <a:prstGeom prst="rect">
            <a:avLst/>
          </a:prstGeom>
          <a:noFill/>
        </p:spPr>
        <p:txBody>
          <a:bodyPr wrap="square">
            <a:spAutoFit/>
          </a:bodyPr>
          <a:lstStyle/>
          <a:p>
            <a:r>
              <a:rPr lang="en-US" b="1" i="1" dirty="0">
                <a:solidFill>
                  <a:srgbClr val="7030A0"/>
                </a:solidFill>
                <a:latin typeface="Arial" panose="020B0604020202020204" pitchFamily="34" charset="0"/>
                <a:cs typeface="Arial" panose="020B0604020202020204" pitchFamily="34" charset="0"/>
              </a:rPr>
              <a:t>HS </a:t>
            </a:r>
            <a:r>
              <a:rPr lang="en-US" b="1" i="1" dirty="0" err="1">
                <a:solidFill>
                  <a:srgbClr val="7030A0"/>
                </a:solidFill>
                <a:latin typeface="Arial" panose="020B0604020202020204" pitchFamily="34" charset="0"/>
                <a:cs typeface="Arial" panose="020B0604020202020204" pitchFamily="34" charset="0"/>
              </a:rPr>
              <a:t>hđ</a:t>
            </a:r>
            <a:r>
              <a:rPr lang="en-US" b="1" i="1" dirty="0">
                <a:solidFill>
                  <a:srgbClr val="7030A0"/>
                </a:solidFill>
                <a:latin typeface="Arial" panose="020B0604020202020204" pitchFamily="34" charset="0"/>
                <a:cs typeface="Arial" panose="020B0604020202020204" pitchFamily="34" charset="0"/>
              </a:rPr>
              <a:t> </a:t>
            </a:r>
            <a:r>
              <a:rPr lang="vi-VN" b="1" i="1" dirty="0">
                <a:solidFill>
                  <a:srgbClr val="7030A0"/>
                </a:solidFill>
                <a:latin typeface="Arial" panose="020B0604020202020204" pitchFamily="34" charset="0"/>
                <a:cs typeface="Arial" panose="020B0604020202020204" pitchFamily="34" charset="0"/>
              </a:rPr>
              <a:t>nhóm (chia lớp làm 3 hóm mỗi nhóm là 1 yêu cầu)</a:t>
            </a:r>
          </a:p>
          <a:p>
            <a:r>
              <a:rPr lang="vi-VN" b="1" i="1" dirty="0">
                <a:solidFill>
                  <a:srgbClr val="7030A0"/>
                </a:solidFill>
                <a:latin typeface="Arial" panose="020B0604020202020204" pitchFamily="34" charset="0"/>
                <a:cs typeface="Arial" panose="020B0604020202020204" pitchFamily="34" charset="0"/>
              </a:rPr>
              <a:t>Đại diện mỗi nhóm lên bảng trình bày</a:t>
            </a:r>
          </a:p>
          <a:p>
            <a:r>
              <a:rPr lang="en-US" b="1" i="1" dirty="0">
                <a:solidFill>
                  <a:srgbClr val="7030A0"/>
                </a:solidFill>
                <a:latin typeface="Arial" panose="020B0604020202020204" pitchFamily="34" charset="0"/>
                <a:cs typeface="Arial" panose="020B0604020202020204" pitchFamily="34" charset="0"/>
              </a:rPr>
              <a:t>HS </a:t>
            </a:r>
            <a:r>
              <a:rPr lang="en-US" b="1" i="1" dirty="0" err="1">
                <a:solidFill>
                  <a:srgbClr val="7030A0"/>
                </a:solidFill>
                <a:latin typeface="Arial" panose="020B0604020202020204" pitchFamily="34" charset="0"/>
                <a:cs typeface="Arial" panose="020B0604020202020204" pitchFamily="34" charset="0"/>
              </a:rPr>
              <a:t>nhận</a:t>
            </a:r>
            <a:r>
              <a:rPr lang="en-US" b="1" i="1" dirty="0">
                <a:solidFill>
                  <a:srgbClr val="7030A0"/>
                </a:solidFill>
                <a:latin typeface="Arial" panose="020B0604020202020204" pitchFamily="34" charset="0"/>
                <a:cs typeface="Arial" panose="020B0604020202020204" pitchFamily="34" charset="0"/>
              </a:rPr>
              <a:t> </a:t>
            </a:r>
            <a:r>
              <a:rPr lang="en-US" b="1" i="1" dirty="0" err="1">
                <a:solidFill>
                  <a:srgbClr val="7030A0"/>
                </a:solidFill>
                <a:latin typeface="Arial" panose="020B0604020202020204" pitchFamily="34" charset="0"/>
                <a:cs typeface="Arial" panose="020B0604020202020204" pitchFamily="34" charset="0"/>
              </a:rPr>
              <a:t>xét</a:t>
            </a:r>
            <a:r>
              <a:rPr lang="en-US" b="1" i="1" dirty="0">
                <a:solidFill>
                  <a:srgbClr val="7030A0"/>
                </a:solidFill>
                <a:latin typeface="Arial" panose="020B0604020202020204" pitchFamily="34" charset="0"/>
                <a:cs typeface="Arial" panose="020B0604020202020204" pitchFamily="34" charset="0"/>
              </a:rPr>
              <a:t> </a:t>
            </a:r>
            <a:r>
              <a:rPr lang="vi-VN" b="1" i="1" dirty="0">
                <a:solidFill>
                  <a:srgbClr val="7030A0"/>
                </a:solidFill>
                <a:latin typeface="Arial" panose="020B0604020202020204" pitchFamily="34" charset="0"/>
                <a:cs typeface="Arial" panose="020B0604020202020204" pitchFamily="34" charset="0"/>
              </a:rPr>
              <a:t>chéo. Gv chữa bài.</a:t>
            </a:r>
            <a:endParaRPr lang="en-US" i="1" dirty="0">
              <a:solidFill>
                <a:srgbClr val="7030A0"/>
              </a:solidFill>
            </a:endParaRPr>
          </a:p>
        </p:txBody>
      </p:sp>
      <p:sp>
        <p:nvSpPr>
          <p:cNvPr id="55" name="Text Box 4"/>
          <p:cNvSpPr txBox="1">
            <a:spLocks noChangeArrowheads="1"/>
          </p:cNvSpPr>
          <p:nvPr/>
        </p:nvSpPr>
        <p:spPr bwMode="auto">
          <a:xfrm>
            <a:off x="356461" y="2488036"/>
            <a:ext cx="1108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t>b) </a:t>
            </a:r>
            <a:r>
              <a:rPr lang="en-US" altLang="en-US" b="1" dirty="0" err="1"/>
              <a:t>Tìm</a:t>
            </a:r>
            <a:r>
              <a:rPr lang="en-US" altLang="en-US" b="1" dirty="0"/>
              <a:t> </a:t>
            </a:r>
            <a:r>
              <a:rPr lang="en-US" altLang="en-US" b="1" dirty="0" err="1"/>
              <a:t>tọa</a:t>
            </a:r>
            <a:r>
              <a:rPr lang="en-US" altLang="en-US" b="1" dirty="0"/>
              <a:t> </a:t>
            </a:r>
            <a:r>
              <a:rPr lang="en-US" altLang="en-US" b="1" dirty="0" err="1"/>
              <a:t>độ</a:t>
            </a:r>
            <a:r>
              <a:rPr lang="en-US" altLang="en-US" b="1" dirty="0"/>
              <a:t> </a:t>
            </a:r>
            <a:r>
              <a:rPr lang="en-US" altLang="en-US" b="1" dirty="0" err="1"/>
              <a:t>giao</a:t>
            </a:r>
            <a:r>
              <a:rPr lang="en-US" altLang="en-US" b="1" dirty="0"/>
              <a:t> </a:t>
            </a:r>
            <a:r>
              <a:rPr lang="en-US" altLang="en-US" b="1" dirty="0" err="1"/>
              <a:t>điểm</a:t>
            </a:r>
            <a:r>
              <a:rPr lang="en-US" altLang="en-US" b="1" dirty="0"/>
              <a:t> </a:t>
            </a:r>
            <a:r>
              <a:rPr lang="en-US" altLang="en-US" b="1" dirty="0" err="1"/>
              <a:t>của</a:t>
            </a:r>
            <a:r>
              <a:rPr lang="en-US" altLang="en-US" b="1" dirty="0"/>
              <a:t> </a:t>
            </a:r>
            <a:r>
              <a:rPr lang="en-US" altLang="en-US" b="1" dirty="0" err="1"/>
              <a:t>hai</a:t>
            </a:r>
            <a:r>
              <a:rPr lang="en-US" altLang="en-US" b="1" dirty="0"/>
              <a:t> </a:t>
            </a:r>
            <a:r>
              <a:rPr lang="en-US" altLang="en-US" b="1" dirty="0" err="1"/>
              <a:t>đường</a:t>
            </a:r>
            <a:r>
              <a:rPr lang="en-US" altLang="en-US" b="1" dirty="0"/>
              <a:t> </a:t>
            </a:r>
            <a:r>
              <a:rPr lang="en-US" altLang="en-US" b="1" dirty="0" err="1"/>
              <a:t>thẳng</a:t>
            </a:r>
            <a:r>
              <a:rPr lang="en-US" altLang="en-US" b="1" dirty="0"/>
              <a:t> </a:t>
            </a:r>
            <a:r>
              <a:rPr lang="en-US" altLang="en-US" b="1" dirty="0" err="1"/>
              <a:t>trên</a:t>
            </a:r>
            <a:r>
              <a:rPr lang="en-US" altLang="en-US" b="1" dirty="0"/>
              <a:t> ?</a:t>
            </a:r>
          </a:p>
        </p:txBody>
      </p:sp>
      <p:sp>
        <p:nvSpPr>
          <p:cNvPr id="56" name="Text Box 12"/>
          <p:cNvSpPr txBox="1">
            <a:spLocks noChangeArrowheads="1"/>
          </p:cNvSpPr>
          <p:nvPr/>
        </p:nvSpPr>
        <p:spPr bwMode="auto">
          <a:xfrm>
            <a:off x="356461" y="688184"/>
            <a:ext cx="113602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b="1" u="sng" dirty="0"/>
              <a:t>Bài 1: </a:t>
            </a:r>
            <a:r>
              <a:rPr lang="vi-VN" altLang="en-US" b="1" dirty="0"/>
              <a:t>(</a:t>
            </a:r>
            <a:r>
              <a:rPr lang="en-US" altLang="en-US" b="1" dirty="0"/>
              <a:t>BT 37(SGK)</a:t>
            </a:r>
            <a:r>
              <a:rPr lang="vi-VN" altLang="en-US" b="1" dirty="0"/>
              <a:t>)</a:t>
            </a:r>
            <a:r>
              <a:rPr lang="en-US" altLang="en-US" b="1" dirty="0"/>
              <a:t>. </a:t>
            </a:r>
          </a:p>
          <a:p>
            <a:pPr eaLnBrk="1" hangingPunct="1">
              <a:spcBef>
                <a:spcPct val="50000"/>
              </a:spcBef>
              <a:buFontTx/>
              <a:buAutoNum type="alphaLcParenR"/>
            </a:pPr>
            <a:r>
              <a:rPr lang="en-US" altLang="en-US" b="1" dirty="0" err="1"/>
              <a:t>Vẽ</a:t>
            </a:r>
            <a:r>
              <a:rPr lang="en-US" altLang="en-US" b="1" dirty="0"/>
              <a:t> </a:t>
            </a:r>
            <a:r>
              <a:rPr lang="en-US" altLang="en-US" b="1" dirty="0" err="1"/>
              <a:t>đồ</a:t>
            </a:r>
            <a:r>
              <a:rPr lang="en-US" altLang="en-US" b="1" dirty="0"/>
              <a:t> </a:t>
            </a:r>
            <a:r>
              <a:rPr lang="en-US" altLang="en-US" b="1" dirty="0" err="1"/>
              <a:t>thị</a:t>
            </a:r>
            <a:r>
              <a:rPr lang="en-US" altLang="en-US" b="1" dirty="0"/>
              <a:t> </a:t>
            </a:r>
            <a:r>
              <a:rPr lang="en-US" altLang="en-US" b="1" dirty="0" err="1"/>
              <a:t>hai</a:t>
            </a:r>
            <a:r>
              <a:rPr lang="en-US" altLang="en-US" b="1" dirty="0"/>
              <a:t> </a:t>
            </a:r>
            <a:r>
              <a:rPr lang="en-US" altLang="en-US" b="1" dirty="0" err="1"/>
              <a:t>hàm</a:t>
            </a:r>
            <a:r>
              <a:rPr lang="en-US" altLang="en-US" b="1" dirty="0"/>
              <a:t> </a:t>
            </a:r>
            <a:r>
              <a:rPr lang="en-US" altLang="en-US" b="1" dirty="0" err="1"/>
              <a:t>số</a:t>
            </a:r>
            <a:r>
              <a:rPr lang="en-US" altLang="en-US" b="1" dirty="0"/>
              <a:t>  y = 0,5x + 2  </a:t>
            </a:r>
            <a:r>
              <a:rPr lang="en-US" altLang="en-US" b="1" dirty="0" err="1"/>
              <a:t>và</a:t>
            </a:r>
            <a:r>
              <a:rPr lang="en-US" altLang="en-US" b="1" dirty="0"/>
              <a:t> y = 5 – 2x </a:t>
            </a:r>
            <a:r>
              <a:rPr lang="en-US" altLang="en-US" b="1" dirty="0" err="1"/>
              <a:t>trên</a:t>
            </a:r>
            <a:r>
              <a:rPr lang="en-US" altLang="en-US" b="1" dirty="0"/>
              <a:t> </a:t>
            </a:r>
            <a:r>
              <a:rPr lang="en-US" altLang="en-US" b="1" dirty="0" err="1"/>
              <a:t>cùng</a:t>
            </a:r>
            <a:r>
              <a:rPr lang="en-US" altLang="en-US" b="1" dirty="0"/>
              <a:t> </a:t>
            </a:r>
            <a:r>
              <a:rPr lang="en-US" altLang="en-US" b="1" dirty="0" err="1"/>
              <a:t>mặt</a:t>
            </a:r>
            <a:r>
              <a:rPr lang="en-US" altLang="en-US" b="1" dirty="0"/>
              <a:t> </a:t>
            </a:r>
            <a:r>
              <a:rPr lang="en-US" altLang="en-US" b="1" dirty="0" err="1"/>
              <a:t>phẳng</a:t>
            </a:r>
            <a:r>
              <a:rPr lang="en-US" altLang="en-US" b="1" dirty="0"/>
              <a:t> </a:t>
            </a:r>
            <a:r>
              <a:rPr lang="en-US" altLang="en-US" b="1" dirty="0" err="1"/>
              <a:t>tọa</a:t>
            </a:r>
            <a:r>
              <a:rPr lang="en-US" altLang="en-US" b="1" dirty="0"/>
              <a:t> </a:t>
            </a:r>
            <a:r>
              <a:rPr lang="en-US" altLang="en-US" b="1" dirty="0" err="1"/>
              <a:t>độ</a:t>
            </a:r>
            <a:endParaRPr lang="en-US" altLang="en-US" b="1" dirty="0"/>
          </a:p>
        </p:txBody>
      </p:sp>
      <p:sp>
        <p:nvSpPr>
          <p:cNvPr id="57" name="Rectangle 36"/>
          <p:cNvSpPr>
            <a:spLocks noChangeArrowheads="1"/>
          </p:cNvSpPr>
          <p:nvPr/>
        </p:nvSpPr>
        <p:spPr bwMode="auto">
          <a:xfrm>
            <a:off x="356461" y="3210957"/>
            <a:ext cx="11506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t>c) </a:t>
            </a:r>
            <a:r>
              <a:rPr lang="en-US" altLang="en-US" b="1" dirty="0" err="1"/>
              <a:t>Tính</a:t>
            </a:r>
            <a:r>
              <a:rPr lang="en-US" altLang="en-US" b="1" dirty="0"/>
              <a:t> </a:t>
            </a:r>
            <a:r>
              <a:rPr lang="en-US" altLang="en-US" b="1" dirty="0" err="1"/>
              <a:t>góc</a:t>
            </a:r>
            <a:r>
              <a:rPr lang="en-US" altLang="en-US" b="1" dirty="0"/>
              <a:t> </a:t>
            </a:r>
            <a:r>
              <a:rPr lang="en-US" altLang="en-US" b="1" dirty="0" err="1"/>
              <a:t>tạo</a:t>
            </a:r>
            <a:r>
              <a:rPr lang="en-US" altLang="en-US" b="1" dirty="0"/>
              <a:t> </a:t>
            </a:r>
            <a:r>
              <a:rPr lang="en-US" altLang="en-US" b="1" dirty="0" err="1"/>
              <a:t>bởi</a:t>
            </a:r>
            <a:r>
              <a:rPr lang="en-US" altLang="en-US" b="1" dirty="0"/>
              <a:t> </a:t>
            </a:r>
            <a:r>
              <a:rPr lang="en-US" altLang="en-US" b="1" dirty="0" err="1"/>
              <a:t>đường</a:t>
            </a:r>
            <a:r>
              <a:rPr lang="en-US" altLang="en-US" b="1" dirty="0"/>
              <a:t> </a:t>
            </a:r>
            <a:r>
              <a:rPr lang="en-US" altLang="en-US" b="1" dirty="0" err="1"/>
              <a:t>thẳng</a:t>
            </a:r>
            <a:r>
              <a:rPr lang="en-US" altLang="en-US" b="1" dirty="0"/>
              <a:t> y = 0,5x + 2  </a:t>
            </a:r>
            <a:r>
              <a:rPr lang="en-US" altLang="en-US" b="1" dirty="0" err="1"/>
              <a:t>với</a:t>
            </a:r>
            <a:r>
              <a:rPr lang="en-US" altLang="en-US" b="1" dirty="0"/>
              <a:t> </a:t>
            </a:r>
            <a:r>
              <a:rPr lang="en-US" altLang="en-US" b="1" dirty="0" err="1"/>
              <a:t>trục</a:t>
            </a:r>
            <a:r>
              <a:rPr lang="en-US" altLang="en-US" b="1" dirty="0"/>
              <a:t> Ox?</a:t>
            </a:r>
          </a:p>
        </p:txBody>
      </p:sp>
    </p:spTree>
    <p:extLst>
      <p:ext uri="{BB962C8B-B14F-4D97-AF65-F5344CB8AC3E}">
        <p14:creationId xmlns:p14="http://schemas.microsoft.com/office/powerpoint/2010/main" val="3205426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linds(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292" y="802499"/>
            <a:ext cx="10482020" cy="5262979"/>
          </a:xfrm>
          <a:prstGeom prst="rect">
            <a:avLst/>
          </a:prstGeom>
        </p:spPr>
        <p:txBody>
          <a:bodyPr wrap="square">
            <a:spAutoFit/>
          </a:bodyPr>
          <a:lstStyle/>
          <a:p>
            <a:pPr algn="just"/>
            <a:r>
              <a:rPr lang="vi-VN" sz="2800" dirty="0">
                <a:solidFill>
                  <a:srgbClr val="000000"/>
                </a:solidFill>
              </a:rPr>
              <a:t>a) </a:t>
            </a:r>
          </a:p>
          <a:p>
            <a:pPr algn="just"/>
            <a:r>
              <a:rPr lang="vi-VN" sz="2800" dirty="0">
                <a:solidFill>
                  <a:srgbClr val="000000"/>
                </a:solidFill>
              </a:rPr>
              <a:t>- Vẽ đồ thị hàm số y = 0,5x + 2 (1)</a:t>
            </a:r>
          </a:p>
          <a:p>
            <a:pPr algn="just"/>
            <a:r>
              <a:rPr lang="vi-VN" sz="2800" dirty="0">
                <a:solidFill>
                  <a:srgbClr val="000000"/>
                </a:solidFill>
              </a:rPr>
              <a:t>    Cho x = 0 =&gt; y = 2 được </a:t>
            </a:r>
            <a:r>
              <a:rPr lang="vi-VN" sz="2800" dirty="0">
                <a:solidFill>
                  <a:srgbClr val="FF0000"/>
                </a:solidFill>
              </a:rPr>
              <a:t>D(0; 2)</a:t>
            </a:r>
          </a:p>
          <a:p>
            <a:pPr algn="just"/>
            <a:r>
              <a:rPr lang="vi-VN" sz="2800" dirty="0">
                <a:solidFill>
                  <a:srgbClr val="000000"/>
                </a:solidFill>
              </a:rPr>
              <a:t>    Cho y = 0 =&gt; 0 = 0,5.x + 2</a:t>
            </a:r>
          </a:p>
          <a:p>
            <a:pPr algn="just"/>
            <a:r>
              <a:rPr lang="vi-VN" sz="2800" dirty="0">
                <a:solidFill>
                  <a:srgbClr val="000000"/>
                </a:solidFill>
              </a:rPr>
              <a:t> =&gt; x = -4 được </a:t>
            </a:r>
            <a:r>
              <a:rPr lang="vi-VN" sz="2800" dirty="0">
                <a:solidFill>
                  <a:srgbClr val="FF0000"/>
                </a:solidFill>
              </a:rPr>
              <a:t>A(-4; 0)</a:t>
            </a:r>
          </a:p>
          <a:p>
            <a:pPr algn="just"/>
            <a:r>
              <a:rPr lang="vi-VN" sz="2800" dirty="0">
                <a:solidFill>
                  <a:srgbClr val="FF0000"/>
                </a:solidFill>
              </a:rPr>
              <a:t>Nối A, D ta được đồ thị của (1).</a:t>
            </a:r>
          </a:p>
          <a:p>
            <a:pPr algn="just"/>
            <a:endParaRPr lang="vi-VN" sz="2800" dirty="0">
              <a:solidFill>
                <a:srgbClr val="000000"/>
              </a:solidFill>
            </a:endParaRPr>
          </a:p>
          <a:p>
            <a:pPr algn="just"/>
            <a:r>
              <a:rPr lang="vi-VN" sz="2800" dirty="0">
                <a:solidFill>
                  <a:srgbClr val="000000"/>
                </a:solidFill>
              </a:rPr>
              <a:t>- Vẽ đồ thị hàm số y = 5 – 2x (2)</a:t>
            </a:r>
          </a:p>
          <a:p>
            <a:pPr algn="just"/>
            <a:r>
              <a:rPr lang="vi-VN" sz="2800" dirty="0">
                <a:solidFill>
                  <a:srgbClr val="000000"/>
                </a:solidFill>
              </a:rPr>
              <a:t>    Cho x = 0 =&gt; y = 5 được </a:t>
            </a:r>
            <a:r>
              <a:rPr lang="vi-VN" sz="2800" dirty="0">
                <a:solidFill>
                  <a:srgbClr val="FFC000"/>
                </a:solidFill>
              </a:rPr>
              <a:t>E(0; 5)</a:t>
            </a:r>
          </a:p>
          <a:p>
            <a:pPr algn="just"/>
            <a:r>
              <a:rPr lang="vi-VN" sz="2800" dirty="0">
                <a:solidFill>
                  <a:srgbClr val="000000"/>
                </a:solidFill>
              </a:rPr>
              <a:t>    Cho y = 0 =&gt;0 = 5 – 2x </a:t>
            </a:r>
          </a:p>
          <a:p>
            <a:pPr algn="just"/>
            <a:r>
              <a:rPr lang="vi-VN" sz="2800" dirty="0">
                <a:solidFill>
                  <a:srgbClr val="000000"/>
                </a:solidFill>
              </a:rPr>
              <a:t>=&gt; x = 2,5 được </a:t>
            </a:r>
            <a:r>
              <a:rPr lang="vi-VN" sz="2800" dirty="0">
                <a:solidFill>
                  <a:srgbClr val="FFC000"/>
                </a:solidFill>
              </a:rPr>
              <a:t>B(2,5; 0)</a:t>
            </a:r>
          </a:p>
          <a:p>
            <a:pPr algn="just"/>
            <a:r>
              <a:rPr lang="vi-VN" sz="2800" dirty="0">
                <a:solidFill>
                  <a:srgbClr val="FFC000"/>
                </a:solidFill>
              </a:rPr>
              <a:t>Nối B, E ta được đồ thị của (2).</a:t>
            </a:r>
            <a:endParaRPr lang="vi-VN" sz="2800" b="0" i="0" dirty="0">
              <a:solidFill>
                <a:srgbClr val="FFC000"/>
              </a:solidFill>
              <a:effectLst/>
            </a:endParaRPr>
          </a:p>
        </p:txBody>
      </p:sp>
      <p:sp>
        <p:nvSpPr>
          <p:cNvPr id="6" name="!!4">
            <a:extLst>
              <a:ext uri="{FF2B5EF4-FFF2-40B4-BE49-F238E27FC236}">
                <a16:creationId xmlns:a16="http://schemas.microsoft.com/office/drawing/2014/main" id="{58E6D429-DC53-47C4-8036-1E9D12B8E28B}"/>
              </a:ext>
            </a:extLst>
          </p:cNvPr>
          <p:cNvSpPr/>
          <p:nvPr/>
        </p:nvSpPr>
        <p:spPr>
          <a:xfrm>
            <a:off x="65150" y="10890"/>
            <a:ext cx="1918633" cy="791609"/>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Bài 1:</a:t>
            </a:r>
            <a:endParaRPr lang="en-US"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267877" y="1043377"/>
            <a:ext cx="4758593" cy="4781221"/>
          </a:xfrm>
          <a:prstGeom prst="rect">
            <a:avLst/>
          </a:prstGeom>
        </p:spPr>
      </p:pic>
      <p:sp>
        <p:nvSpPr>
          <p:cNvPr id="5" name="TextBox 4"/>
          <p:cNvSpPr txBox="1"/>
          <p:nvPr/>
        </p:nvSpPr>
        <p:spPr>
          <a:xfrm>
            <a:off x="9160328" y="3433987"/>
            <a:ext cx="351378" cy="369332"/>
          </a:xfrm>
          <a:prstGeom prst="rect">
            <a:avLst/>
          </a:prstGeom>
          <a:noFill/>
        </p:spPr>
        <p:txBody>
          <a:bodyPr wrap="none" rtlCol="0">
            <a:spAutoFit/>
          </a:bodyPr>
          <a:lstStyle/>
          <a:p>
            <a:r>
              <a:rPr lang="vi-VN" b="1" dirty="0"/>
              <a:t>D</a:t>
            </a:r>
            <a:endParaRPr lang="en-US" b="1" dirty="0"/>
          </a:p>
        </p:txBody>
      </p:sp>
      <p:sp>
        <p:nvSpPr>
          <p:cNvPr id="7" name="TextBox 6"/>
          <p:cNvSpPr txBox="1"/>
          <p:nvPr/>
        </p:nvSpPr>
        <p:spPr>
          <a:xfrm>
            <a:off x="7254109" y="4370158"/>
            <a:ext cx="351378" cy="369332"/>
          </a:xfrm>
          <a:prstGeom prst="rect">
            <a:avLst/>
          </a:prstGeom>
          <a:noFill/>
        </p:spPr>
        <p:txBody>
          <a:bodyPr wrap="none" rtlCol="0">
            <a:spAutoFit/>
          </a:bodyPr>
          <a:lstStyle/>
          <a:p>
            <a:r>
              <a:rPr lang="vi-VN" b="1" dirty="0"/>
              <a:t>A</a:t>
            </a:r>
            <a:endParaRPr lang="en-US" b="1" dirty="0"/>
          </a:p>
        </p:txBody>
      </p:sp>
      <p:sp>
        <p:nvSpPr>
          <p:cNvPr id="8" name="TextBox 7"/>
          <p:cNvSpPr txBox="1"/>
          <p:nvPr/>
        </p:nvSpPr>
        <p:spPr>
          <a:xfrm>
            <a:off x="8647173" y="2165801"/>
            <a:ext cx="338554" cy="369332"/>
          </a:xfrm>
          <a:prstGeom prst="rect">
            <a:avLst/>
          </a:prstGeom>
          <a:noFill/>
        </p:spPr>
        <p:txBody>
          <a:bodyPr wrap="none" rtlCol="0">
            <a:spAutoFit/>
          </a:bodyPr>
          <a:lstStyle/>
          <a:p>
            <a:r>
              <a:rPr lang="vi-VN" b="1" dirty="0"/>
              <a:t>E</a:t>
            </a:r>
            <a:endParaRPr lang="en-US" b="1" dirty="0"/>
          </a:p>
        </p:txBody>
      </p:sp>
      <p:sp>
        <p:nvSpPr>
          <p:cNvPr id="9" name="TextBox 8"/>
          <p:cNvSpPr txBox="1"/>
          <p:nvPr/>
        </p:nvSpPr>
        <p:spPr>
          <a:xfrm>
            <a:off x="9916885" y="4370158"/>
            <a:ext cx="351378" cy="369332"/>
          </a:xfrm>
          <a:prstGeom prst="rect">
            <a:avLst/>
          </a:prstGeom>
          <a:noFill/>
        </p:spPr>
        <p:txBody>
          <a:bodyPr wrap="none" rtlCol="0">
            <a:spAutoFit/>
          </a:bodyPr>
          <a:lstStyle/>
          <a:p>
            <a:r>
              <a:rPr lang="vi-VN" b="1" dirty="0"/>
              <a:t>B</a:t>
            </a:r>
            <a:endParaRPr lang="en-US" b="1" dirty="0"/>
          </a:p>
        </p:txBody>
      </p:sp>
      <p:sp>
        <p:nvSpPr>
          <p:cNvPr id="11" name="Rectangle 10"/>
          <p:cNvSpPr/>
          <p:nvPr/>
        </p:nvSpPr>
        <p:spPr>
          <a:xfrm>
            <a:off x="9805010" y="2425037"/>
            <a:ext cx="575127" cy="338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861456">
            <a:off x="9497248" y="2544921"/>
            <a:ext cx="1147109" cy="369332"/>
          </a:xfrm>
          <a:prstGeom prst="rect">
            <a:avLst/>
          </a:prstGeom>
          <a:noFill/>
        </p:spPr>
        <p:txBody>
          <a:bodyPr wrap="square" rtlCol="0">
            <a:spAutoFit/>
          </a:bodyPr>
          <a:lstStyle/>
          <a:p>
            <a:r>
              <a:rPr lang="vi-VN" dirty="0"/>
              <a:t>y=0,5x+2</a:t>
            </a:r>
            <a:endParaRPr lang="en-US" dirty="0"/>
          </a:p>
        </p:txBody>
      </p:sp>
      <p:sp>
        <p:nvSpPr>
          <p:cNvPr id="13" name="Rectangle 12"/>
          <p:cNvSpPr/>
          <p:nvPr/>
        </p:nvSpPr>
        <p:spPr>
          <a:xfrm>
            <a:off x="10579522" y="4739490"/>
            <a:ext cx="569579" cy="32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3479344">
            <a:off x="10146747" y="4810339"/>
            <a:ext cx="1147109" cy="369332"/>
          </a:xfrm>
          <a:prstGeom prst="rect">
            <a:avLst/>
          </a:prstGeom>
          <a:noFill/>
        </p:spPr>
        <p:txBody>
          <a:bodyPr wrap="square" rtlCol="0">
            <a:spAutoFit/>
          </a:bodyPr>
          <a:lstStyle/>
          <a:p>
            <a:r>
              <a:rPr lang="vi-VN"/>
              <a:t>y=5-2x</a:t>
            </a:r>
            <a:endParaRPr lang="en-US" dirty="0"/>
          </a:p>
        </p:txBody>
      </p:sp>
    </p:spTree>
    <p:extLst>
      <p:ext uri="{BB962C8B-B14F-4D97-AF65-F5344CB8AC3E}">
        <p14:creationId xmlns:p14="http://schemas.microsoft.com/office/powerpoint/2010/main" val="243206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animBg="1"/>
      <p:bldP spid="10" grpId="0"/>
      <p:bldP spid="13"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468" y="609378"/>
            <a:ext cx="11313763" cy="2677656"/>
          </a:xfrm>
          <a:prstGeom prst="rect">
            <a:avLst/>
          </a:prstGeom>
        </p:spPr>
        <p:txBody>
          <a:bodyPr wrap="square">
            <a:spAutoFit/>
          </a:bodyPr>
          <a:lstStyle/>
          <a:p>
            <a:pPr algn="just"/>
            <a:r>
              <a:rPr lang="vi-VN" sz="2800" dirty="0">
                <a:solidFill>
                  <a:srgbClr val="000000"/>
                </a:solidFill>
              </a:rPr>
              <a:t>b) Hoành độ giao điểm C của hai đồ thị (1) và (2) là nghiệm của phương trình:      0,5 x + 2 = 5 - 2x</a:t>
            </a:r>
          </a:p>
          <a:p>
            <a:pPr algn="just"/>
            <a:r>
              <a:rPr lang="vi-VN" sz="2800" dirty="0">
                <a:solidFill>
                  <a:srgbClr val="000000"/>
                </a:solidFill>
              </a:rPr>
              <a:t>                        ⇔ 0,5x + 2x = 5 – 2</a:t>
            </a:r>
          </a:p>
          <a:p>
            <a:pPr algn="just"/>
            <a:r>
              <a:rPr lang="vi-VN" sz="2800" dirty="0">
                <a:solidFill>
                  <a:srgbClr val="000000"/>
                </a:solidFill>
              </a:rPr>
              <a:t>                        ⇔ 2,5.x = 3 ⇔ x = 1,2</a:t>
            </a:r>
          </a:p>
          <a:p>
            <a:pPr algn="just"/>
            <a:r>
              <a:rPr lang="vi-VN" sz="2800" dirty="0">
                <a:solidFill>
                  <a:srgbClr val="000000"/>
                </a:solidFill>
              </a:rPr>
              <a:t>                        ⇒ y = 0,5.1,2 + 2 = 2, 6</a:t>
            </a:r>
          </a:p>
          <a:p>
            <a:pPr algn="just"/>
            <a:r>
              <a:rPr lang="vi-VN" sz="2800" dirty="0">
                <a:solidFill>
                  <a:srgbClr val="000000"/>
                </a:solidFill>
              </a:rPr>
              <a:t>                       Vậy tọa độ điểm của hai đồ thị (1) và (2) là C(1,2; 2,6).</a:t>
            </a:r>
            <a:endParaRPr lang="vi-VN" sz="2800" b="0" i="0" dirty="0">
              <a:solidFill>
                <a:srgbClr val="000000"/>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154983" y="3447783"/>
                <a:ext cx="10724827" cy="2677656"/>
              </a:xfrm>
              <a:prstGeom prst="rect">
                <a:avLst/>
              </a:prstGeom>
            </p:spPr>
            <p:txBody>
              <a:bodyPr wrap="square">
                <a:spAutoFit/>
              </a:bodyPr>
              <a:lstStyle/>
              <a:p>
                <a:pPr algn="just"/>
                <a:r>
                  <a:rPr lang="vi-VN" sz="2800" dirty="0">
                    <a:solidFill>
                      <a:srgbClr val="000000"/>
                    </a:solidFill>
                  </a:rPr>
                  <a:t>c) Gọi </a:t>
                </a:r>
                <a:r>
                  <a:rPr lang="el-GR" sz="2800" dirty="0">
                    <a:solidFill>
                      <a:srgbClr val="000000"/>
                    </a:solidFill>
                  </a:rPr>
                  <a:t>α </a:t>
                </a:r>
                <a:r>
                  <a:rPr lang="vi-VN" sz="2800" dirty="0">
                    <a:solidFill>
                      <a:srgbClr val="000000"/>
                    </a:solidFill>
                  </a:rPr>
                  <a:t>là góc hợp bởi đường thẳng y = 0,5x + 2 với tia Ox.</a:t>
                </a:r>
              </a:p>
              <a:p>
                <a:pPr algn="just"/>
                <a:r>
                  <a:rPr lang="vi-VN" sz="2800" dirty="0">
                    <a:solidFill>
                      <a:srgbClr val="000000"/>
                    </a:solidFill>
                  </a:rPr>
                  <a:t>    Ta có: </a:t>
                </a:r>
                <a14:m>
                  <m:oMath xmlns:m="http://schemas.openxmlformats.org/officeDocument/2006/math">
                    <m:r>
                      <a:rPr lang="vi-VN" sz="2800" i="0" smtClean="0">
                        <a:solidFill>
                          <a:srgbClr val="000000"/>
                        </a:solidFill>
                        <a:latin typeface="Cambria Math" panose="02040503050406030204" pitchFamily="18" charset="0"/>
                        <a:ea typeface="Cambria Math" panose="02040503050406030204" pitchFamily="18" charset="0"/>
                      </a:rPr>
                      <m:t>∆</m:t>
                    </m:r>
                    <m:r>
                      <m:rPr>
                        <m:sty m:val="p"/>
                      </m:rPr>
                      <a:rPr lang="vi-VN" sz="2800" i="0">
                        <a:solidFill>
                          <a:srgbClr val="000000"/>
                        </a:solidFill>
                        <a:latin typeface="Cambria Math" panose="02040503050406030204" pitchFamily="18" charset="0"/>
                        <a:ea typeface="Cambria Math" panose="02040503050406030204" pitchFamily="18" charset="0"/>
                      </a:rPr>
                      <m:t>A</m:t>
                    </m:r>
                    <m:r>
                      <m:rPr>
                        <m:sty m:val="p"/>
                      </m:rPr>
                      <a:rPr lang="vi-VN" sz="2800" b="0" i="0" smtClean="0">
                        <a:solidFill>
                          <a:srgbClr val="000000"/>
                        </a:solidFill>
                        <a:latin typeface="Cambria Math"/>
                        <a:ea typeface="Cambria Math" panose="02040503050406030204" pitchFamily="18" charset="0"/>
                      </a:rPr>
                      <m:t>O</m:t>
                    </m:r>
                    <m:r>
                      <m:rPr>
                        <m:sty m:val="p"/>
                      </m:rPr>
                      <a:rPr lang="vi-VN" sz="2800" i="0">
                        <a:solidFill>
                          <a:srgbClr val="000000"/>
                        </a:solidFill>
                        <a:latin typeface="Cambria Math" panose="02040503050406030204" pitchFamily="18" charset="0"/>
                        <a:ea typeface="Cambria Math" panose="02040503050406030204" pitchFamily="18" charset="0"/>
                      </a:rPr>
                      <m:t>D</m:t>
                    </m:r>
                  </m:oMath>
                </a14:m>
                <a:r>
                  <a:rPr lang="vi-VN" sz="2800" dirty="0">
                    <a:solidFill>
                      <a:srgbClr val="000000"/>
                    </a:solidFill>
                  </a:rPr>
                  <a:t> vuông tại O</a:t>
                </a:r>
              </a:p>
              <a:p>
                <a:pPr algn="just"/>
                <a:r>
                  <a:rPr lang="vi-VN" sz="2800" dirty="0">
                    <a:solidFill>
                      <a:srgbClr val="000000"/>
                    </a:solidFill>
                  </a:rPr>
                  <a:t> </a:t>
                </a:r>
                <a:r>
                  <a:rPr lang="vi-VN" sz="2800" dirty="0">
                    <a:solidFill>
                      <a:schemeClr val="bg1"/>
                    </a:solidFill>
                  </a:rPr>
                  <a:t>tan</a:t>
                </a:r>
                <a:r>
                  <a:rPr lang="el-GR" sz="2800" dirty="0">
                    <a:solidFill>
                      <a:schemeClr val="bg1"/>
                    </a:solidFill>
                  </a:rPr>
                  <a:t>α</a:t>
                </a:r>
                <a:r>
                  <a:rPr lang="vi-VN" sz="2800" dirty="0">
                    <a:solidFill>
                      <a:schemeClr val="bg1"/>
                    </a:solidFill>
                  </a:rPr>
                  <a:t> tan</a:t>
                </a:r>
                <a:r>
                  <a:rPr lang="el-GR" sz="2800" dirty="0">
                    <a:solidFill>
                      <a:schemeClr val="bg1"/>
                    </a:solidFill>
                  </a:rPr>
                  <a:t>α</a:t>
                </a:r>
                <a:r>
                  <a:rPr lang="el-GR" sz="2800" dirty="0">
                    <a:solidFill>
                      <a:srgbClr val="000000"/>
                    </a:solidFill>
                  </a:rPr>
                  <a:t> </a:t>
                </a:r>
                <a:r>
                  <a:rPr lang="vi-VN" sz="2800" dirty="0">
                    <a:solidFill>
                      <a:srgbClr val="000000"/>
                    </a:solidFill>
                  </a:rPr>
                  <a:t>.              </a:t>
                </a:r>
              </a:p>
              <a:p>
                <a:pPr algn="just"/>
                <a:endParaRPr lang="vi-VN" sz="2800" dirty="0">
                  <a:solidFill>
                    <a:srgbClr val="000000"/>
                  </a:solidFill>
                </a:endParaRPr>
              </a:p>
              <a:p>
                <a:pPr algn="just"/>
                <a:endParaRPr lang="vi-VN" sz="2800" dirty="0">
                  <a:solidFill>
                    <a:srgbClr val="000000"/>
                  </a:solidFill>
                </a:endParaRPr>
              </a:p>
              <a:p>
                <a:pPr algn="just"/>
                <a:r>
                  <a:rPr lang="vi-VN" sz="2800" dirty="0">
                    <a:solidFill>
                      <a:srgbClr val="000000"/>
                    </a:solidFill>
                  </a:rPr>
                  <a:t>    tan</a:t>
                </a:r>
                <a:r>
                  <a:rPr lang="el-GR" sz="2800" dirty="0">
                    <a:solidFill>
                      <a:srgbClr val="000000"/>
                    </a:solidFill>
                  </a:rPr>
                  <a:t>α = 0,5 =&gt; α = 26</a:t>
                </a:r>
                <a:r>
                  <a:rPr lang="vi-VN" sz="2800" baseline="30000" dirty="0">
                    <a:solidFill>
                      <a:srgbClr val="000000"/>
                    </a:solidFill>
                  </a:rPr>
                  <a:t>o</a:t>
                </a:r>
                <a:r>
                  <a:rPr lang="vi-VN" sz="2800" dirty="0">
                    <a:solidFill>
                      <a:srgbClr val="000000"/>
                    </a:solidFill>
                  </a:rPr>
                  <a:t>34'</a:t>
                </a:r>
                <a:endParaRPr lang="vi-VN" sz="2800" b="0" i="0" dirty="0">
                  <a:solidFill>
                    <a:srgbClr val="000000"/>
                  </a:solidFill>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154983" y="3447783"/>
                <a:ext cx="10724827" cy="2677656"/>
              </a:xfrm>
              <a:prstGeom prst="rect">
                <a:avLst/>
              </a:prstGeom>
              <a:blipFill rotWithShape="1">
                <a:blip r:embed="rId3"/>
                <a:stretch>
                  <a:fillRect l="-1136" t="-2733" b="-5695"/>
                </a:stretch>
              </a:blipFill>
            </p:spPr>
            <p:txBody>
              <a:bodyPr/>
              <a:lstStyle/>
              <a:p>
                <a:r>
                  <a:rPr lang="vi-VN">
                    <a:noFill/>
                  </a:rPr>
                  <a:t> </a:t>
                </a:r>
              </a:p>
            </p:txBody>
          </p:sp>
        </mc:Fallback>
      </mc:AlternateContent>
      <p:graphicFrame>
        <p:nvGraphicFramePr>
          <p:cNvPr id="6" name="Object 11"/>
          <p:cNvGraphicFramePr>
            <a:graphicFrameLocks noChangeAspect="1"/>
          </p:cNvGraphicFramePr>
          <p:nvPr>
            <p:extLst>
              <p:ext uri="{D42A27DB-BD31-4B8C-83A1-F6EECF244321}">
                <p14:modId xmlns:p14="http://schemas.microsoft.com/office/powerpoint/2010/main" val="3107269941"/>
              </p:ext>
            </p:extLst>
          </p:nvPr>
        </p:nvGraphicFramePr>
        <p:xfrm>
          <a:off x="538608" y="4608972"/>
          <a:ext cx="4129087" cy="1098550"/>
        </p:xfrm>
        <a:graphic>
          <a:graphicData uri="http://schemas.openxmlformats.org/presentationml/2006/ole">
            <mc:AlternateContent xmlns:mc="http://schemas.openxmlformats.org/markup-compatibility/2006">
              <mc:Choice xmlns:v="urn:schemas-microsoft-com:vml" Requires="v">
                <p:oleObj name="Equation" r:id="rId4" imgW="1981080" imgH="533160" progId="Equation.DSMT4">
                  <p:embed/>
                </p:oleObj>
              </mc:Choice>
              <mc:Fallback>
                <p:oleObj name="Equation" r:id="rId4" imgW="1981080" imgH="533160" progId="Equation.DSMT4">
                  <p:embed/>
                  <p:pic>
                    <p:nvPicPr>
                      <p:cNvPr id="30" name="Object 11"/>
                      <p:cNvPicPr>
                        <a:picLocks noChangeAspect="1" noChangeArrowheads="1"/>
                      </p:cNvPicPr>
                      <p:nvPr/>
                    </p:nvPicPr>
                    <p:blipFill>
                      <a:blip r:embed="rId5"/>
                      <a:srcRect/>
                      <a:stretch>
                        <a:fillRect/>
                      </a:stretch>
                    </p:blipFill>
                    <p:spPr bwMode="auto">
                      <a:xfrm>
                        <a:off x="538608" y="4608972"/>
                        <a:ext cx="4129087" cy="1098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90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65150" y="10890"/>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789686" y="-34637"/>
            <a:ext cx="8384345" cy="523220"/>
          </a:xfrm>
          <a:prstGeom prst="rect">
            <a:avLst/>
          </a:prstGeom>
          <a:noFill/>
        </p:spPr>
        <p:txBody>
          <a:bodyPr wrap="square">
            <a:spAutoFit/>
          </a:bodyPr>
          <a:lstStyle/>
          <a:p>
            <a:r>
              <a:rPr lang="vi-VN" sz="2800" b="1" dirty="0">
                <a:solidFill>
                  <a:srgbClr val="0070C0"/>
                </a:solidFill>
                <a:latin typeface="Arial" panose="020B0604020202020204" pitchFamily="34" charset="0"/>
                <a:cs typeface="Arial" panose="020B0604020202020204" pitchFamily="34" charset="0"/>
              </a:rPr>
              <a:t>DẠNG 2: Tự luận.</a:t>
            </a:r>
            <a:endParaRPr lang="en-US" sz="2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EAC0E1E-50D5-48F7-8449-EF3C31CD2512}"/>
              </a:ext>
            </a:extLst>
          </p:cNvPr>
          <p:cNvSpPr txBox="1"/>
          <p:nvPr/>
        </p:nvSpPr>
        <p:spPr>
          <a:xfrm>
            <a:off x="65150" y="5934670"/>
            <a:ext cx="8384345" cy="923330"/>
          </a:xfrm>
          <a:prstGeom prst="rect">
            <a:avLst/>
          </a:prstGeom>
          <a:noFill/>
        </p:spPr>
        <p:txBody>
          <a:bodyPr wrap="square">
            <a:spAutoFit/>
          </a:bodyPr>
          <a:lstStyle/>
          <a:p>
            <a:r>
              <a:rPr lang="en-US" b="1" i="1" dirty="0">
                <a:solidFill>
                  <a:srgbClr val="7030A0"/>
                </a:solidFill>
                <a:latin typeface="Arial" panose="020B0604020202020204" pitchFamily="34" charset="0"/>
                <a:cs typeface="Arial" panose="020B0604020202020204" pitchFamily="34" charset="0"/>
              </a:rPr>
              <a:t>HS </a:t>
            </a:r>
            <a:r>
              <a:rPr lang="en-US" b="1" i="1" dirty="0" err="1">
                <a:solidFill>
                  <a:srgbClr val="7030A0"/>
                </a:solidFill>
                <a:latin typeface="Arial" panose="020B0604020202020204" pitchFamily="34" charset="0"/>
                <a:cs typeface="Arial" panose="020B0604020202020204" pitchFamily="34" charset="0"/>
              </a:rPr>
              <a:t>hđ</a:t>
            </a:r>
            <a:r>
              <a:rPr lang="en-US" b="1" i="1" dirty="0">
                <a:solidFill>
                  <a:srgbClr val="7030A0"/>
                </a:solidFill>
                <a:latin typeface="Arial" panose="020B0604020202020204" pitchFamily="34" charset="0"/>
                <a:cs typeface="Arial" panose="020B0604020202020204" pitchFamily="34" charset="0"/>
              </a:rPr>
              <a:t> </a:t>
            </a:r>
            <a:r>
              <a:rPr lang="vi-VN" b="1" i="1" dirty="0">
                <a:solidFill>
                  <a:srgbClr val="7030A0"/>
                </a:solidFill>
                <a:latin typeface="Arial" panose="020B0604020202020204" pitchFamily="34" charset="0"/>
                <a:cs typeface="Arial" panose="020B0604020202020204" pitchFamily="34" charset="0"/>
              </a:rPr>
              <a:t>nhóm  cặp đôi trình bày vào phiéu học tập.</a:t>
            </a:r>
          </a:p>
          <a:p>
            <a:r>
              <a:rPr lang="vi-VN" b="1" i="1" dirty="0">
                <a:solidFill>
                  <a:srgbClr val="7030A0"/>
                </a:solidFill>
                <a:latin typeface="Arial" panose="020B0604020202020204" pitchFamily="34" charset="0"/>
                <a:cs typeface="Arial" panose="020B0604020202020204" pitchFamily="34" charset="0"/>
              </a:rPr>
              <a:t>GV chiếu bài làm 2 nhóm</a:t>
            </a:r>
          </a:p>
          <a:p>
            <a:r>
              <a:rPr lang="en-US" b="1" i="1" dirty="0">
                <a:solidFill>
                  <a:srgbClr val="7030A0"/>
                </a:solidFill>
                <a:latin typeface="Arial" panose="020B0604020202020204" pitchFamily="34" charset="0"/>
                <a:cs typeface="Arial" panose="020B0604020202020204" pitchFamily="34" charset="0"/>
              </a:rPr>
              <a:t>HS </a:t>
            </a:r>
            <a:r>
              <a:rPr lang="en-US" b="1" i="1" dirty="0" err="1">
                <a:solidFill>
                  <a:srgbClr val="7030A0"/>
                </a:solidFill>
                <a:latin typeface="Arial" panose="020B0604020202020204" pitchFamily="34" charset="0"/>
                <a:cs typeface="Arial" panose="020B0604020202020204" pitchFamily="34" charset="0"/>
              </a:rPr>
              <a:t>nhận</a:t>
            </a:r>
            <a:r>
              <a:rPr lang="en-US" b="1" i="1" dirty="0">
                <a:solidFill>
                  <a:srgbClr val="7030A0"/>
                </a:solidFill>
                <a:latin typeface="Arial" panose="020B0604020202020204" pitchFamily="34" charset="0"/>
                <a:cs typeface="Arial" panose="020B0604020202020204" pitchFamily="34" charset="0"/>
              </a:rPr>
              <a:t> </a:t>
            </a:r>
            <a:r>
              <a:rPr lang="en-US" b="1" i="1" dirty="0" err="1">
                <a:solidFill>
                  <a:srgbClr val="7030A0"/>
                </a:solidFill>
                <a:latin typeface="Arial" panose="020B0604020202020204" pitchFamily="34" charset="0"/>
                <a:cs typeface="Arial" panose="020B0604020202020204" pitchFamily="34" charset="0"/>
              </a:rPr>
              <a:t>xét</a:t>
            </a:r>
            <a:r>
              <a:rPr lang="en-US" b="1" i="1" dirty="0">
                <a:solidFill>
                  <a:srgbClr val="7030A0"/>
                </a:solidFill>
                <a:latin typeface="Arial" panose="020B0604020202020204" pitchFamily="34" charset="0"/>
                <a:cs typeface="Arial" panose="020B0604020202020204" pitchFamily="34" charset="0"/>
              </a:rPr>
              <a:t> </a:t>
            </a:r>
            <a:r>
              <a:rPr lang="vi-VN" b="1" i="1" dirty="0">
                <a:solidFill>
                  <a:srgbClr val="7030A0"/>
                </a:solidFill>
                <a:latin typeface="Arial" panose="020B0604020202020204" pitchFamily="34" charset="0"/>
                <a:cs typeface="Arial" panose="020B0604020202020204" pitchFamily="34" charset="0"/>
              </a:rPr>
              <a:t>chéo. Gv chữa bài.</a:t>
            </a:r>
            <a:endParaRPr lang="en-US" i="1" dirty="0">
              <a:solidFill>
                <a:srgbClr val="7030A0"/>
              </a:solidFill>
            </a:endParaRPr>
          </a:p>
        </p:txBody>
      </p:sp>
      <p:sp>
        <p:nvSpPr>
          <p:cNvPr id="8" name="Text Box 9"/>
          <p:cNvSpPr txBox="1">
            <a:spLocks noChangeArrowheads="1"/>
          </p:cNvSpPr>
          <p:nvPr/>
        </p:nvSpPr>
        <p:spPr bwMode="auto">
          <a:xfrm>
            <a:off x="267231" y="806558"/>
            <a:ext cx="1104491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t>Bài</a:t>
            </a:r>
            <a:r>
              <a:rPr lang="en-US" altLang="en-US" sz="2800" b="1" u="sng" dirty="0"/>
              <a:t> </a:t>
            </a:r>
            <a:r>
              <a:rPr lang="vi-VN" altLang="en-US" sz="2800" b="1" u="sng" dirty="0"/>
              <a:t>2</a:t>
            </a:r>
            <a:r>
              <a:rPr lang="en-US" altLang="en-US" sz="2800" b="1" u="sng" dirty="0"/>
              <a:t>.</a:t>
            </a:r>
            <a:r>
              <a:rPr lang="en-US" altLang="en-US" sz="2800" b="1" dirty="0"/>
              <a:t> Với </a:t>
            </a:r>
            <a:r>
              <a:rPr lang="en-US" altLang="en-US" sz="2800" b="1" dirty="0" err="1"/>
              <a:t>giá</a:t>
            </a:r>
            <a:r>
              <a:rPr lang="en-US" altLang="en-US" sz="2800" b="1" dirty="0"/>
              <a:t> </a:t>
            </a:r>
            <a:r>
              <a:rPr lang="en-US" altLang="en-US" sz="2800" b="1" dirty="0" err="1"/>
              <a:t>trị</a:t>
            </a:r>
            <a:r>
              <a:rPr lang="en-US" altLang="en-US" sz="2800" b="1" dirty="0"/>
              <a:t> </a:t>
            </a:r>
            <a:r>
              <a:rPr lang="en-US" altLang="en-US" sz="2800" b="1" dirty="0" err="1"/>
              <a:t>nào</a:t>
            </a:r>
            <a:r>
              <a:rPr lang="en-US" altLang="en-US" sz="2800" b="1" dirty="0"/>
              <a:t> </a:t>
            </a:r>
            <a:r>
              <a:rPr lang="en-US" altLang="en-US" sz="2800" b="1" dirty="0" err="1"/>
              <a:t>của</a:t>
            </a:r>
            <a:r>
              <a:rPr lang="en-US" altLang="en-US" sz="2800" b="1" dirty="0"/>
              <a:t> m </a:t>
            </a:r>
            <a:r>
              <a:rPr lang="en-US" altLang="en-US" sz="2800" b="1" dirty="0" err="1"/>
              <a:t>thì</a:t>
            </a:r>
            <a:r>
              <a:rPr lang="en-US" altLang="en-US" sz="2800" b="1" dirty="0"/>
              <a:t> </a:t>
            </a:r>
            <a:r>
              <a:rPr lang="en-US" altLang="en-US" sz="2800" b="1" dirty="0" err="1"/>
              <a:t>đồ</a:t>
            </a:r>
            <a:r>
              <a:rPr lang="en-US" altLang="en-US" sz="2800" b="1" dirty="0"/>
              <a:t> </a:t>
            </a:r>
            <a:r>
              <a:rPr lang="en-US" altLang="en-US" sz="2800" b="1" dirty="0" err="1"/>
              <a:t>thị</a:t>
            </a:r>
            <a:r>
              <a:rPr lang="en-US" altLang="en-US" sz="2800" b="1" dirty="0"/>
              <a:t> </a:t>
            </a:r>
            <a:r>
              <a:rPr lang="en-US" altLang="en-US" sz="2800" b="1" dirty="0" err="1"/>
              <a:t>các</a:t>
            </a:r>
            <a:r>
              <a:rPr lang="en-US" altLang="en-US" sz="2800" b="1" dirty="0"/>
              <a:t> </a:t>
            </a:r>
            <a:r>
              <a:rPr lang="en-US" altLang="en-US" sz="2800" b="1" dirty="0" err="1"/>
              <a:t>hàm</a:t>
            </a:r>
            <a:r>
              <a:rPr lang="en-US" altLang="en-US" sz="2800" b="1" dirty="0"/>
              <a:t> </a:t>
            </a:r>
            <a:r>
              <a:rPr lang="en-US" altLang="en-US" sz="2800" b="1" dirty="0" err="1"/>
              <a:t>số</a:t>
            </a:r>
            <a:r>
              <a:rPr lang="en-US" altLang="en-US" sz="2800" b="1" dirty="0"/>
              <a:t> :</a:t>
            </a:r>
          </a:p>
          <a:p>
            <a:pPr eaLnBrk="1" hangingPunct="1">
              <a:spcBef>
                <a:spcPct val="50000"/>
              </a:spcBef>
              <a:buFontTx/>
              <a:buNone/>
            </a:pPr>
            <a:r>
              <a:rPr lang="vi-VN" altLang="en-US" sz="2800" b="1" dirty="0"/>
              <a:t>                             </a:t>
            </a:r>
            <a:r>
              <a:rPr lang="en-US" altLang="en-US" sz="2800" b="1" dirty="0"/>
              <a:t>y = mx + 3 </a:t>
            </a:r>
            <a:r>
              <a:rPr lang="en-US" altLang="en-US" sz="2800" b="1" dirty="0" err="1"/>
              <a:t>và</a:t>
            </a:r>
            <a:r>
              <a:rPr lang="en-US" altLang="en-US" sz="2800" b="1" dirty="0"/>
              <a:t> y = 3x + (5 - m)</a:t>
            </a:r>
          </a:p>
          <a:p>
            <a:pPr eaLnBrk="1" hangingPunct="1">
              <a:spcBef>
                <a:spcPct val="50000"/>
              </a:spcBef>
              <a:buFontTx/>
              <a:buNone/>
            </a:pPr>
            <a:r>
              <a:rPr lang="en-US" altLang="en-US" sz="2800" b="1" dirty="0"/>
              <a:t>a) </a:t>
            </a:r>
            <a:r>
              <a:rPr lang="en-US" altLang="en-US" sz="2800" b="1" dirty="0" err="1"/>
              <a:t>Cắt</a:t>
            </a:r>
            <a:r>
              <a:rPr lang="en-US" altLang="en-US" sz="2800" b="1" dirty="0"/>
              <a:t> </a:t>
            </a:r>
            <a:r>
              <a:rPr lang="en-US" altLang="en-US" sz="2800" b="1" dirty="0" err="1"/>
              <a:t>nhau</a:t>
            </a:r>
            <a:r>
              <a:rPr lang="en-US" altLang="en-US" sz="2800" b="1" dirty="0"/>
              <a:t> </a:t>
            </a:r>
            <a:r>
              <a:rPr lang="en-US" altLang="en-US" sz="2800" b="1" dirty="0" err="1"/>
              <a:t>tại</a:t>
            </a:r>
            <a:r>
              <a:rPr lang="en-US" altLang="en-US" sz="2800" b="1" dirty="0"/>
              <a:t> </a:t>
            </a:r>
            <a:r>
              <a:rPr lang="en-US" altLang="en-US" sz="2800" b="1" dirty="0" err="1"/>
              <a:t>một</a:t>
            </a:r>
            <a:r>
              <a:rPr lang="en-US" altLang="en-US" sz="2800" b="1" dirty="0"/>
              <a:t> </a:t>
            </a:r>
            <a:r>
              <a:rPr lang="en-US" altLang="en-US" sz="2800" b="1" dirty="0" err="1"/>
              <a:t>điểm</a:t>
            </a:r>
            <a:r>
              <a:rPr lang="en-US" altLang="en-US" sz="2800" b="1" dirty="0"/>
              <a:t> </a:t>
            </a:r>
            <a:r>
              <a:rPr lang="en-US" altLang="en-US" sz="2800" b="1" dirty="0" err="1"/>
              <a:t>trên</a:t>
            </a:r>
            <a:r>
              <a:rPr lang="en-US" altLang="en-US" sz="2800" b="1" dirty="0"/>
              <a:t> </a:t>
            </a:r>
            <a:r>
              <a:rPr lang="en-US" altLang="en-US" sz="2800" b="1" dirty="0" err="1"/>
              <a:t>trục</a:t>
            </a:r>
            <a:r>
              <a:rPr lang="en-US" altLang="en-US" sz="2800" b="1" dirty="0"/>
              <a:t> </a:t>
            </a:r>
            <a:r>
              <a:rPr lang="en-US" altLang="en-US" sz="2800" b="1" dirty="0" err="1"/>
              <a:t>tung</a:t>
            </a:r>
            <a:r>
              <a:rPr lang="en-US" altLang="en-US" sz="2800" b="1" dirty="0"/>
              <a:t>?</a:t>
            </a:r>
          </a:p>
          <a:p>
            <a:pPr eaLnBrk="1" hangingPunct="1">
              <a:spcBef>
                <a:spcPct val="50000"/>
              </a:spcBef>
              <a:buFontTx/>
              <a:buNone/>
            </a:pPr>
            <a:r>
              <a:rPr lang="en-US" altLang="en-US" sz="2800" b="1" dirty="0"/>
              <a:t>b) Song </a:t>
            </a:r>
            <a:r>
              <a:rPr lang="en-US" altLang="en-US" sz="2800" b="1" dirty="0" err="1"/>
              <a:t>song</a:t>
            </a:r>
            <a:r>
              <a:rPr lang="en-US" altLang="en-US" sz="2800" b="1" dirty="0"/>
              <a:t> </a:t>
            </a:r>
            <a:r>
              <a:rPr lang="en-US" altLang="en-US" sz="2800" b="1" dirty="0" err="1"/>
              <a:t>với</a:t>
            </a:r>
            <a:r>
              <a:rPr lang="en-US" altLang="en-US" sz="2800" b="1" dirty="0"/>
              <a:t> </a:t>
            </a:r>
            <a:r>
              <a:rPr lang="en-US" altLang="en-US" sz="2800" b="1" dirty="0" err="1"/>
              <a:t>nhau</a:t>
            </a:r>
            <a:r>
              <a:rPr lang="en-US" altLang="en-US" sz="2800" b="1" dirty="0"/>
              <a:t>?</a:t>
            </a:r>
          </a:p>
          <a:p>
            <a:pPr eaLnBrk="1" hangingPunct="1">
              <a:spcBef>
                <a:spcPct val="50000"/>
              </a:spcBef>
              <a:buFontTx/>
              <a:buNone/>
            </a:pPr>
            <a:r>
              <a:rPr lang="en-US" altLang="en-US" sz="2800" b="1" dirty="0"/>
              <a:t>c) </a:t>
            </a:r>
            <a:r>
              <a:rPr lang="en-US" altLang="en-US" sz="2800" b="1" dirty="0" err="1"/>
              <a:t>Trùng</a:t>
            </a:r>
            <a:r>
              <a:rPr lang="en-US" altLang="en-US" sz="2800" b="1" dirty="0"/>
              <a:t> </a:t>
            </a:r>
            <a:r>
              <a:rPr lang="en-US" altLang="en-US" sz="2800" b="1" dirty="0" err="1"/>
              <a:t>nhau</a:t>
            </a:r>
            <a:r>
              <a:rPr lang="en-US" altLang="en-US" sz="2800" b="1" dirty="0"/>
              <a:t>?</a:t>
            </a:r>
          </a:p>
        </p:txBody>
      </p:sp>
    </p:spTree>
    <p:extLst>
      <p:ext uri="{BB962C8B-B14F-4D97-AF65-F5344CB8AC3E}">
        <p14:creationId xmlns:p14="http://schemas.microsoft.com/office/powerpoint/2010/main" val="2422538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Leftrightarrow \left\{ \begin{array}{l}&#10;k = 5 - k\\&#10;m - 2 = 4 - m&#10;\end{array} \right. \Leftrightarrow \left\{ \begin{array}{l}&#10;2k = 5\\&#10;2m = 6&#10;\end{array} \right. \Leftrightarrow \left\{ \begin{array}{l}&#10;k = \frac{5}{2}\left( {tm} \right)\\&#10;m = 3\left( {tm} \right)&#10;\end{array} \right."/>
          <p:cNvSpPr>
            <a:spLocks noChangeAspect="1" noChangeArrowheads="1"/>
          </p:cNvSpPr>
          <p:nvPr/>
        </p:nvSpPr>
        <p:spPr bwMode="auto">
          <a:xfrm>
            <a:off x="1143244" y="2017282"/>
            <a:ext cx="3952875" cy="57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6" name="AutoShape 3" descr="k = \frac{5}{2}"/>
          <p:cNvSpPr>
            <a:spLocks noChangeAspect="1" noChangeArrowheads="1"/>
          </p:cNvSpPr>
          <p:nvPr/>
        </p:nvSpPr>
        <p:spPr bwMode="auto">
          <a:xfrm>
            <a:off x="1700456" y="2199845"/>
            <a:ext cx="476250" cy="381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7" name="AutoShape 4" descr="\Leftrightarrow \left\{ \begin{array}{l}&#10;k = 5 - k\\&#10;m - 2 \ne 4 - m&#10;\end{array} \right. \Leftrightarrow \left\{ \begin{array}{l}&#10;k = \frac{5}{2}\\&#10;m \ne 3&#10;\end{array} \right."/>
          <p:cNvSpPr>
            <a:spLocks noChangeAspect="1" noChangeArrowheads="1"/>
          </p:cNvSpPr>
          <p:nvPr/>
        </p:nvSpPr>
        <p:spPr bwMode="auto">
          <a:xfrm>
            <a:off x="4411906" y="2564970"/>
            <a:ext cx="2533650" cy="571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Arial" panose="020B0604020202020204" pitchFamily="34" charset="0"/>
              <a:cs typeface="Arial" panose="020B0604020202020204" pitchFamily="34" charset="0"/>
            </a:endParaRPr>
          </a:p>
        </p:txBody>
      </p:sp>
      <p:sp>
        <p:nvSpPr>
          <p:cNvPr id="9" name="Rectangle 5"/>
          <p:cNvSpPr>
            <a:spLocks noChangeArrowheads="1"/>
          </p:cNvSpPr>
          <p:nvPr/>
        </p:nvSpPr>
        <p:spPr bwMode="auto">
          <a:xfrm>
            <a:off x="1153132" y="918037"/>
            <a:ext cx="75264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50000"/>
              </a:lnSpc>
              <a:spcBef>
                <a:spcPct val="0"/>
              </a:spcBef>
              <a:spcAft>
                <a:spcPct val="0"/>
              </a:spcAft>
              <a:buClrTx/>
              <a:buSzTx/>
              <a:tabLst/>
            </a:pPr>
            <a:r>
              <a:rPr lang="vi-VN" altLang="en-US" sz="2800" dirty="0">
                <a:latin typeface="+mn-lt"/>
                <a:cs typeface="Arial" panose="020B0604020202020204" pitchFamily="34" charset="0"/>
              </a:rPr>
              <a:t>a) H</a:t>
            </a:r>
            <a:r>
              <a:rPr kumimoji="0" lang="vi-VN" altLang="en-US" sz="2800" b="0" i="0" u="none" strike="noStrike" cap="none" normalizeH="0" baseline="0" dirty="0">
                <a:ln>
                  <a:noFill/>
                </a:ln>
                <a:solidFill>
                  <a:schemeClr val="tx1"/>
                </a:solidFill>
                <a:effectLst/>
                <a:latin typeface="+mn-lt"/>
                <a:cs typeface="Arial" panose="020B0604020202020204" pitchFamily="34" charset="0"/>
              </a:rPr>
              <a:t>ai </a:t>
            </a:r>
            <a:r>
              <a:rPr kumimoji="0" lang="en-US" altLang="en-US" sz="2800" b="0" i="0" u="none" strike="noStrike" cap="none" normalizeH="0" baseline="0" dirty="0" err="1">
                <a:ln>
                  <a:noFill/>
                </a:ln>
                <a:solidFill>
                  <a:schemeClr val="tx1"/>
                </a:solidFill>
                <a:effectLst/>
                <a:latin typeface="+mn-lt"/>
                <a:cs typeface="Arial" panose="020B0604020202020204" pitchFamily="34" charset="0"/>
              </a:rPr>
              <a:t>hàm</a:t>
            </a:r>
            <a:r>
              <a:rPr kumimoji="0" lang="en-US" altLang="en-US" sz="2800" b="0" i="0" u="none" strike="noStrike" cap="none" normalizeH="0" baseline="0" dirty="0">
                <a:ln>
                  <a:noFill/>
                </a:ln>
                <a:solidFill>
                  <a:schemeClr val="tx1"/>
                </a:solidFill>
                <a:effectLst/>
                <a:latin typeface="+mn-lt"/>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mn-lt"/>
                <a:cs typeface="Arial" panose="020B0604020202020204" pitchFamily="34" charset="0"/>
              </a:rPr>
              <a:t>số</a:t>
            </a:r>
            <a:r>
              <a:rPr kumimoji="0" lang="en-US" altLang="en-US" sz="2800" b="0" i="0" u="none" strike="noStrike" cap="none" normalizeH="0" baseline="0" dirty="0">
                <a:ln>
                  <a:noFill/>
                </a:ln>
                <a:solidFill>
                  <a:schemeClr val="tx1"/>
                </a:solidFill>
                <a:effectLst/>
                <a:latin typeface="+mn-lt"/>
                <a:cs typeface="Arial" panose="020B0604020202020204" pitchFamily="34" charset="0"/>
              </a:rPr>
              <a:t> </a:t>
            </a:r>
            <a:r>
              <a:rPr kumimoji="0" lang="vi-VN" altLang="en-US" sz="2800" b="0" i="0" u="none" strike="noStrike" cap="none" normalizeH="0" baseline="0" dirty="0">
                <a:ln>
                  <a:noFill/>
                </a:ln>
                <a:solidFill>
                  <a:schemeClr val="tx1"/>
                </a:solidFill>
                <a:effectLst/>
                <a:latin typeface="+mn-lt"/>
                <a:cs typeface="Arial" panose="020B0604020202020204" pitchFamily="34" charset="0"/>
              </a:rPr>
              <a:t>y = mx + 3           </a:t>
            </a:r>
            <a:r>
              <a:rPr kumimoji="0" lang="vi-VN" altLang="en-US" sz="2800" b="0" i="0" u="none" strike="noStrike" cap="none" normalizeH="0" baseline="0" dirty="0">
                <a:ln>
                  <a:noFill/>
                </a:ln>
                <a:solidFill>
                  <a:srgbClr val="FF0000"/>
                </a:solidFill>
                <a:effectLst/>
                <a:latin typeface="+mn-lt"/>
                <a:cs typeface="Arial" panose="020B0604020202020204" pitchFamily="34" charset="0"/>
              </a:rPr>
              <a:t>(a=m, b=3)</a:t>
            </a:r>
          </a:p>
          <a:p>
            <a:pPr marR="0" lvl="0" algn="just" defTabSz="914400" rtl="0" eaLnBrk="0" fontAlgn="base" latinLnBrk="0" hangingPunct="0">
              <a:lnSpc>
                <a:spcPct val="15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mn-lt"/>
                <a:cs typeface="Arial" panose="020B0604020202020204" pitchFamily="34" charset="0"/>
              </a:rPr>
              <a:t>                    </a:t>
            </a:r>
            <a:r>
              <a:rPr kumimoji="0" lang="vi-VN" altLang="en-US" sz="2800" b="0" i="0" u="none" strike="noStrike" cap="none" normalizeH="0" dirty="0">
                <a:ln>
                  <a:noFill/>
                </a:ln>
                <a:solidFill>
                  <a:schemeClr val="tx1"/>
                </a:solidFill>
                <a:effectLst/>
                <a:latin typeface="+mn-lt"/>
                <a:cs typeface="Arial" panose="020B0604020202020204" pitchFamily="34" charset="0"/>
              </a:rPr>
              <a:t> </a:t>
            </a:r>
            <a:r>
              <a:rPr kumimoji="0" lang="vi-VN" altLang="en-US" sz="2800" b="0" i="0" u="none" strike="noStrike" cap="none" normalizeH="0" baseline="0" dirty="0">
                <a:ln>
                  <a:noFill/>
                </a:ln>
                <a:solidFill>
                  <a:schemeClr val="tx1"/>
                </a:solidFill>
                <a:effectLst/>
                <a:latin typeface="+mn-lt"/>
                <a:cs typeface="Arial" panose="020B0604020202020204" pitchFamily="34" charset="0"/>
              </a:rPr>
              <a:t>   y = 3x + (5 – m)  </a:t>
            </a:r>
            <a:r>
              <a:rPr kumimoji="0" lang="vi-VN" altLang="en-US" sz="2800" b="0" i="0" u="none" strike="noStrike" cap="none" normalizeH="0" baseline="0" dirty="0">
                <a:ln>
                  <a:noFill/>
                </a:ln>
                <a:solidFill>
                  <a:srgbClr val="FF0000"/>
                </a:solidFill>
                <a:effectLst/>
                <a:latin typeface="+mn-lt"/>
                <a:cs typeface="Arial" panose="020B0604020202020204" pitchFamily="34" charset="0"/>
              </a:rPr>
              <a:t>(a’=3, b’=5-m)</a:t>
            </a:r>
          </a:p>
        </p:txBody>
      </p:sp>
      <p:sp>
        <p:nvSpPr>
          <p:cNvPr id="16" name="Rounded Rectangle 15"/>
          <p:cNvSpPr/>
          <p:nvPr/>
        </p:nvSpPr>
        <p:spPr>
          <a:xfrm>
            <a:off x="0" y="-14209"/>
            <a:ext cx="2333549" cy="475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Arial" panose="020B0604020202020204" pitchFamily="34" charset="0"/>
                <a:cs typeface="Arial" panose="020B0604020202020204" pitchFamily="34" charset="0"/>
              </a:rPr>
              <a:t>BÀI 2:</a:t>
            </a:r>
            <a:endParaRPr lang="en-US" sz="2800" dirty="0">
              <a:latin typeface="Arial" panose="020B0604020202020204" pitchFamily="34" charset="0"/>
              <a:cs typeface="Arial" panose="020B0604020202020204" pitchFamily="34" charset="0"/>
            </a:endParaRPr>
          </a:p>
        </p:txBody>
      </p:sp>
      <p:sp>
        <p:nvSpPr>
          <p:cNvPr id="2" name="Rectangle 1"/>
          <p:cNvSpPr/>
          <p:nvPr/>
        </p:nvSpPr>
        <p:spPr>
          <a:xfrm>
            <a:off x="1063189" y="2329430"/>
            <a:ext cx="9996699" cy="523220"/>
          </a:xfrm>
          <a:prstGeom prst="rect">
            <a:avLst/>
          </a:prstGeom>
        </p:spPr>
        <p:txBody>
          <a:bodyPr wrap="square">
            <a:spAutoFit/>
          </a:bodyPr>
          <a:lstStyle/>
          <a:p>
            <a:r>
              <a:rPr lang="vi-VN" altLang="en-US" sz="2800" dirty="0">
                <a:cs typeface="Arial" panose="020B0604020202020204" pitchFamily="34" charset="0"/>
              </a:rPr>
              <a:t>Để 2 đường thẳng cắt nhau</a:t>
            </a:r>
            <a:r>
              <a:rPr lang="en-US" altLang="en-US" sz="2800" dirty="0">
                <a:cs typeface="Arial" panose="020B0604020202020204" pitchFamily="34" charset="0"/>
              </a:rPr>
              <a:t> </a:t>
            </a:r>
            <a:r>
              <a:rPr lang="en-US" altLang="en-US" sz="2800" dirty="0" err="1">
                <a:cs typeface="Arial" panose="020B0604020202020204" pitchFamily="34" charset="0"/>
              </a:rPr>
              <a:t>tại</a:t>
            </a:r>
            <a:r>
              <a:rPr lang="en-US" altLang="en-US" sz="2800" dirty="0">
                <a:cs typeface="Arial" panose="020B0604020202020204" pitchFamily="34" charset="0"/>
              </a:rPr>
              <a:t> </a:t>
            </a:r>
            <a:r>
              <a:rPr lang="en-US" altLang="en-US" sz="2800" dirty="0" err="1">
                <a:cs typeface="Arial" panose="020B0604020202020204" pitchFamily="34" charset="0"/>
              </a:rPr>
              <a:t>một</a:t>
            </a:r>
            <a:r>
              <a:rPr lang="en-US" altLang="en-US" sz="2800" dirty="0">
                <a:cs typeface="Arial" panose="020B0604020202020204" pitchFamily="34" charset="0"/>
              </a:rPr>
              <a:t> </a:t>
            </a:r>
            <a:r>
              <a:rPr lang="en-US" altLang="en-US" sz="2800" dirty="0" err="1">
                <a:cs typeface="Arial" panose="020B0604020202020204" pitchFamily="34" charset="0"/>
              </a:rPr>
              <a:t>điểm</a:t>
            </a:r>
            <a:r>
              <a:rPr lang="en-US" altLang="en-US" sz="2800" dirty="0">
                <a:cs typeface="Arial" panose="020B0604020202020204" pitchFamily="34" charset="0"/>
              </a:rPr>
              <a:t> </a:t>
            </a:r>
            <a:r>
              <a:rPr lang="en-US" altLang="en-US" sz="2800" dirty="0" err="1">
                <a:cs typeface="Arial" panose="020B0604020202020204" pitchFamily="34" charset="0"/>
              </a:rPr>
              <a:t>trên</a:t>
            </a:r>
            <a:r>
              <a:rPr lang="en-US" altLang="en-US" sz="2800" dirty="0">
                <a:cs typeface="Arial" panose="020B0604020202020204" pitchFamily="34" charset="0"/>
              </a:rPr>
              <a:t> </a:t>
            </a:r>
            <a:r>
              <a:rPr lang="en-US" altLang="en-US" sz="2800" dirty="0" err="1">
                <a:cs typeface="Arial" panose="020B0604020202020204" pitchFamily="34" charset="0"/>
              </a:rPr>
              <a:t>trục</a:t>
            </a:r>
            <a:r>
              <a:rPr lang="en-US" altLang="en-US" sz="2800" dirty="0">
                <a:cs typeface="Arial" panose="020B0604020202020204" pitchFamily="34" charset="0"/>
              </a:rPr>
              <a:t> </a:t>
            </a:r>
            <a:r>
              <a:rPr lang="en-US" altLang="en-US" sz="2800" dirty="0" err="1">
                <a:cs typeface="Arial" panose="020B0604020202020204" pitchFamily="34" charset="0"/>
              </a:rPr>
              <a:t>Oy</a:t>
            </a:r>
            <a:r>
              <a:rPr lang="en-US" altLang="en-US" sz="2800" dirty="0">
                <a:cs typeface="Arial" panose="020B0604020202020204" pitchFamily="34" charset="0"/>
              </a:rPr>
              <a:t> (</a:t>
            </a:r>
            <a:r>
              <a:rPr lang="en-US" altLang="en-US" sz="2800" dirty="0" err="1">
                <a:cs typeface="Arial" panose="020B0604020202020204" pitchFamily="34" charset="0"/>
              </a:rPr>
              <a:t>trục</a:t>
            </a:r>
            <a:r>
              <a:rPr lang="en-US" altLang="en-US" sz="2800" dirty="0">
                <a:cs typeface="Arial" panose="020B0604020202020204" pitchFamily="34" charset="0"/>
              </a:rPr>
              <a:t> </a:t>
            </a:r>
            <a:r>
              <a:rPr lang="en-US" altLang="en-US" sz="2800" dirty="0" err="1">
                <a:cs typeface="Arial" panose="020B0604020202020204" pitchFamily="34" charset="0"/>
              </a:rPr>
              <a:t>tung</a:t>
            </a:r>
            <a:r>
              <a:rPr lang="en-US" altLang="en-US" sz="2800" dirty="0">
                <a:cs typeface="Arial" panose="020B0604020202020204" pitchFamily="34" charset="0"/>
              </a:rPr>
              <a:t>)</a:t>
            </a:r>
            <a:r>
              <a:rPr lang="vi-VN" altLang="en-US" sz="2800" dirty="0"/>
              <a:t> </a:t>
            </a:r>
            <a:endParaRPr lang="vi-VN" sz="2800" dirty="0"/>
          </a:p>
        </p:txBody>
      </p:sp>
      <mc:AlternateContent xmlns:mc="http://schemas.openxmlformats.org/markup-compatibility/2006" xmlns:a14="http://schemas.microsoft.com/office/drawing/2010/main">
        <mc:Choice Requires="a14">
          <p:sp>
            <p:nvSpPr>
              <p:cNvPr id="3" name="Rectangle 2"/>
              <p:cNvSpPr/>
              <p:nvPr/>
            </p:nvSpPr>
            <p:spPr>
              <a:xfrm>
                <a:off x="1488534" y="2882554"/>
                <a:ext cx="7006020" cy="1257332"/>
              </a:xfrm>
              <a:prstGeom prst="rect">
                <a:avLst/>
              </a:prstGeom>
            </p:spPr>
            <p:txBody>
              <a:bodyPr wrap="none">
                <a:spAutoFit/>
              </a:bodyPr>
              <a:lstStyle/>
              <a:p>
                <a:pPr lvl="0" algn="just" eaLnBrk="0" fontAlgn="base" hangingPunct="0">
                  <a:lnSpc>
                    <a:spcPct val="150000"/>
                  </a:lnSpc>
                  <a:spcBef>
                    <a:spcPct val="0"/>
                  </a:spcBef>
                  <a:spcAft>
                    <a:spcPct val="0"/>
                  </a:spcAft>
                </a:pPr>
                <a:r>
                  <a:rPr lang="vi-VN" altLang="en-US" sz="2800" dirty="0">
                    <a:cs typeface="Arial" panose="020B0604020202020204" pitchFamily="34" charset="0"/>
                  </a:rPr>
                  <a:t>thì </a:t>
                </a:r>
                <a14:m>
                  <m:oMath xmlns:m="http://schemas.openxmlformats.org/officeDocument/2006/math">
                    <m:d>
                      <m:dPr>
                        <m:begChr m:val="{"/>
                        <m:endChr m:val=""/>
                        <m:ctrlPr>
                          <a:rPr lang="vi-VN" altLang="en-US" sz="2800" i="1" smtClean="0">
                            <a:latin typeface="Cambria Math" panose="02040503050406030204" pitchFamily="18" charset="0"/>
                            <a:cs typeface="Arial" panose="020B0604020202020204" pitchFamily="34" charset="0"/>
                          </a:rPr>
                        </m:ctrlPr>
                      </m:dPr>
                      <m:e>
                        <m:eqArr>
                          <m:eqArrPr>
                            <m:ctrlPr>
                              <a:rPr lang="vi-VN" altLang="en-US" sz="2800" i="1" smtClean="0">
                                <a:latin typeface="Cambria Math" panose="02040503050406030204" pitchFamily="18" charset="0"/>
                                <a:cs typeface="Arial" panose="020B0604020202020204" pitchFamily="34" charset="0"/>
                              </a:rPr>
                            </m:ctrlPr>
                          </m:eqArrPr>
                          <m:e>
                            <m:r>
                              <m:rPr>
                                <m:sty m:val="p"/>
                              </m:rPr>
                              <a:rPr lang="vi-VN" altLang="en-US" sz="2800" b="0" i="0" smtClean="0">
                                <a:latin typeface="Cambria Math"/>
                                <a:cs typeface="Arial" panose="020B0604020202020204" pitchFamily="34" charset="0"/>
                              </a:rPr>
                              <m:t>a</m:t>
                            </m:r>
                            <m:r>
                              <a:rPr lang="vi-VN" altLang="en-US" sz="2800" b="0" i="0" smtClean="0">
                                <a:latin typeface="Cambria Math"/>
                                <a:ea typeface="Cambria Math"/>
                                <a:cs typeface="Arial" panose="020B0604020202020204" pitchFamily="34" charset="0"/>
                              </a:rPr>
                              <m:t>≠</m:t>
                            </m:r>
                            <m:r>
                              <m:rPr>
                                <m:sty m:val="p"/>
                              </m:rPr>
                              <a:rPr lang="vi-VN" altLang="en-US" sz="2800" b="0" i="0" smtClean="0">
                                <a:latin typeface="Cambria Math"/>
                                <a:ea typeface="Cambria Math"/>
                                <a:cs typeface="Arial" panose="020B0604020202020204" pitchFamily="34" charset="0"/>
                              </a:rPr>
                              <m:t>a</m:t>
                            </m:r>
                            <m:r>
                              <a:rPr lang="vi-VN" altLang="en-US" sz="2800" b="0" i="1" smtClean="0">
                                <a:latin typeface="Cambria Math"/>
                                <a:ea typeface="Cambria Math"/>
                                <a:cs typeface="Arial" panose="020B0604020202020204" pitchFamily="34" charset="0"/>
                              </a:rPr>
                              <m:t>′</m:t>
                            </m:r>
                          </m:e>
                          <m:e>
                            <m:r>
                              <m:rPr>
                                <m:nor/>
                              </m:rPr>
                              <a:rPr lang="vi-VN" altLang="en-US" sz="2800" dirty="0">
                                <a:solidFill>
                                  <a:srgbClr val="FF0000"/>
                                </a:solidFill>
                                <a:cs typeface="Arial" panose="020B0604020202020204" pitchFamily="34" charset="0"/>
                              </a:rPr>
                              <m:t>b</m:t>
                            </m:r>
                            <m:r>
                              <m:rPr>
                                <m:nor/>
                              </m:rPr>
                              <a:rPr lang="vi-VN" altLang="en-US" sz="2800" dirty="0">
                                <a:solidFill>
                                  <a:srgbClr val="FF0000"/>
                                </a:solidFill>
                                <a:cs typeface="Arial" panose="020B0604020202020204" pitchFamily="34" charset="0"/>
                              </a:rPr>
                              <m:t> = </m:t>
                            </m:r>
                            <m:r>
                              <m:rPr>
                                <m:nor/>
                              </m:rPr>
                              <a:rPr lang="vi-VN" altLang="en-US" sz="2800" dirty="0">
                                <a:solidFill>
                                  <a:srgbClr val="FF0000"/>
                                </a:solidFill>
                                <a:cs typeface="Arial" panose="020B0604020202020204" pitchFamily="34" charset="0"/>
                              </a:rPr>
                              <m:t>b</m:t>
                            </m:r>
                            <m:r>
                              <m:rPr>
                                <m:nor/>
                              </m:rPr>
                              <a:rPr lang="vi-VN" altLang="en-US" sz="2800" dirty="0">
                                <a:solidFill>
                                  <a:srgbClr val="FF0000"/>
                                </a:solidFill>
                                <a:cs typeface="Arial" panose="020B0604020202020204" pitchFamily="34" charset="0"/>
                              </a:rPr>
                              <m:t>’</m:t>
                            </m:r>
                          </m:e>
                        </m:eqArr>
                      </m:e>
                    </m:d>
                  </m:oMath>
                </a14:m>
                <a:r>
                  <a:rPr lang="vi-VN" altLang="en-US" sz="2800" dirty="0">
                    <a:cs typeface="Arial" panose="020B0604020202020204" pitchFamily="34" charset="0"/>
                  </a:rPr>
                  <a:t> hay </a:t>
                </a:r>
                <a14:m>
                  <m:oMath xmlns:m="http://schemas.openxmlformats.org/officeDocument/2006/math">
                    <m:d>
                      <m:dPr>
                        <m:begChr m:val="{"/>
                        <m:endChr m:val=""/>
                        <m:ctrlPr>
                          <a:rPr lang="vi-VN" altLang="en-US" sz="2800" i="1">
                            <a:latin typeface="Cambria Math" panose="02040503050406030204" pitchFamily="18" charset="0"/>
                            <a:cs typeface="Arial" panose="020B0604020202020204" pitchFamily="34" charset="0"/>
                          </a:rPr>
                        </m:ctrlPr>
                      </m:dPr>
                      <m:e>
                        <m:eqArr>
                          <m:eqArrPr>
                            <m:ctrlPr>
                              <a:rPr lang="vi-VN" altLang="en-US" sz="2800" i="1">
                                <a:latin typeface="Cambria Math" panose="02040503050406030204" pitchFamily="18" charset="0"/>
                                <a:cs typeface="Arial" panose="020B0604020202020204" pitchFamily="34" charset="0"/>
                              </a:rPr>
                            </m:ctrlPr>
                          </m:eqArrPr>
                          <m:e>
                            <m:r>
                              <a:rPr lang="vi-VN" altLang="en-US" sz="2800" b="0" i="1" smtClean="0">
                                <a:latin typeface="Cambria Math"/>
                                <a:cs typeface="Arial" panose="020B0604020202020204" pitchFamily="34" charset="0"/>
                              </a:rPr>
                              <m:t>𝑚</m:t>
                            </m:r>
                            <m:r>
                              <a:rPr lang="vi-VN" altLang="en-US" sz="2800" i="1">
                                <a:latin typeface="Cambria Math"/>
                                <a:ea typeface="Cambria Math"/>
                                <a:cs typeface="Arial" panose="020B0604020202020204" pitchFamily="34" charset="0"/>
                              </a:rPr>
                              <m:t>≠</m:t>
                            </m:r>
                            <m:r>
                              <a:rPr lang="vi-VN" altLang="en-US" sz="2800" b="0" i="1" smtClean="0">
                                <a:latin typeface="Cambria Math"/>
                                <a:ea typeface="Cambria Math"/>
                                <a:cs typeface="Arial" panose="020B0604020202020204" pitchFamily="34" charset="0"/>
                              </a:rPr>
                              <m:t>3</m:t>
                            </m:r>
                          </m:e>
                          <m:e>
                            <m:r>
                              <m:rPr>
                                <m:nor/>
                              </m:rPr>
                              <a:rPr lang="vi-VN" altLang="en-US" sz="2800" dirty="0">
                                <a:solidFill>
                                  <a:srgbClr val="FF0000"/>
                                </a:solidFill>
                                <a:cs typeface="Arial" panose="020B0604020202020204" pitchFamily="34" charset="0"/>
                              </a:rPr>
                              <m:t>3 = 5−</m:t>
                            </m:r>
                            <m:r>
                              <m:rPr>
                                <m:nor/>
                              </m:rPr>
                              <a:rPr lang="vi-VN" altLang="en-US" sz="2800" dirty="0">
                                <a:solidFill>
                                  <a:srgbClr val="FF0000"/>
                                </a:solidFill>
                                <a:cs typeface="Arial" panose="020B0604020202020204" pitchFamily="34" charset="0"/>
                              </a:rPr>
                              <m:t>m</m:t>
                            </m:r>
                          </m:e>
                        </m:eqArr>
                      </m:e>
                    </m:d>
                    <m:r>
                      <a:rPr lang="vi-VN" altLang="en-US" sz="2800" i="1" dirty="0">
                        <a:solidFill>
                          <a:srgbClr val="FF0000"/>
                        </a:solidFill>
                        <a:latin typeface="Cambria Math"/>
                        <a:cs typeface="Arial" panose="020B0604020202020204" pitchFamily="34" charset="0"/>
                      </a:rPr>
                      <m:t> </m:t>
                    </m:r>
                  </m:oMath>
                </a14:m>
                <a:r>
                  <a:rPr lang="vi-VN" altLang="en-US" sz="2800" dirty="0">
                    <a:solidFill>
                      <a:srgbClr val="FF0000"/>
                    </a:solidFill>
                    <a:cs typeface="Arial" panose="020B0604020202020204" pitchFamily="34" charset="0"/>
                  </a:rPr>
                  <a:t> </a:t>
                </a:r>
                <a:r>
                  <a:rPr lang="vi-VN" altLang="en-US" sz="2800" dirty="0">
                    <a:solidFill>
                      <a:srgbClr val="FF0000"/>
                    </a:solidFill>
                    <a:latin typeface="Cambria Math"/>
                    <a:ea typeface="Cambria Math"/>
                    <a:cs typeface="Arial" panose="020B0604020202020204" pitchFamily="34" charset="0"/>
                  </a:rPr>
                  <a:t>⇔ </a:t>
                </a:r>
                <a14:m>
                  <m:oMath xmlns:m="http://schemas.openxmlformats.org/officeDocument/2006/math">
                    <m:d>
                      <m:dPr>
                        <m:begChr m:val="{"/>
                        <m:endChr m:val=""/>
                        <m:ctrlPr>
                          <a:rPr lang="vi-VN" altLang="en-US" sz="2800" i="1">
                            <a:latin typeface="Cambria Math" panose="02040503050406030204" pitchFamily="18" charset="0"/>
                            <a:cs typeface="Arial" panose="020B0604020202020204" pitchFamily="34" charset="0"/>
                          </a:rPr>
                        </m:ctrlPr>
                      </m:dPr>
                      <m:e>
                        <m:eqArr>
                          <m:eqArrPr>
                            <m:ctrlPr>
                              <a:rPr lang="vi-VN" altLang="en-US" sz="2800" i="1">
                                <a:latin typeface="Cambria Math" panose="02040503050406030204" pitchFamily="18" charset="0"/>
                                <a:cs typeface="Arial" panose="020B0604020202020204" pitchFamily="34" charset="0"/>
                              </a:rPr>
                            </m:ctrlPr>
                          </m:eqArrPr>
                          <m:e>
                            <m:r>
                              <a:rPr lang="vi-VN" altLang="en-US" sz="2800" i="1">
                                <a:latin typeface="Cambria Math"/>
                                <a:cs typeface="Arial" panose="020B0604020202020204" pitchFamily="34" charset="0"/>
                              </a:rPr>
                              <m:t>𝑚</m:t>
                            </m:r>
                            <m:r>
                              <a:rPr lang="vi-VN" altLang="en-US" sz="2800" i="1">
                                <a:latin typeface="Cambria Math"/>
                                <a:ea typeface="Cambria Math"/>
                                <a:cs typeface="Arial" panose="020B0604020202020204" pitchFamily="34" charset="0"/>
                              </a:rPr>
                              <m:t>≠3</m:t>
                            </m:r>
                          </m:e>
                          <m:e>
                            <m:r>
                              <m:rPr>
                                <m:nor/>
                              </m:rPr>
                              <a:rPr lang="vi-VN" altLang="en-US" sz="2800" b="0" i="0" smtClean="0">
                                <a:latin typeface="Cambria Math"/>
                                <a:ea typeface="Cambria Math"/>
                                <a:cs typeface="Arial" panose="020B0604020202020204" pitchFamily="34" charset="0"/>
                              </a:rPr>
                              <m:t>2</m:t>
                            </m:r>
                            <m:r>
                              <m:rPr>
                                <m:nor/>
                              </m:rPr>
                              <a:rPr lang="vi-VN" altLang="en-US" sz="2800" dirty="0">
                                <a:solidFill>
                                  <a:srgbClr val="FF0000"/>
                                </a:solidFill>
                                <a:cs typeface="Arial" panose="020B0604020202020204" pitchFamily="34" charset="0"/>
                              </a:rPr>
                              <m:t> = </m:t>
                            </m:r>
                            <m:r>
                              <m:rPr>
                                <m:nor/>
                              </m:rPr>
                              <a:rPr lang="vi-VN" altLang="en-US" sz="2800" dirty="0">
                                <a:solidFill>
                                  <a:srgbClr val="FF0000"/>
                                </a:solidFill>
                                <a:cs typeface="Arial" panose="020B0604020202020204" pitchFamily="34" charset="0"/>
                              </a:rPr>
                              <m:t>m</m:t>
                            </m:r>
                          </m:e>
                        </m:eqArr>
                      </m:e>
                    </m:d>
                    <m:r>
                      <a:rPr lang="vi-VN" altLang="en-US" sz="2800" i="1" dirty="0">
                        <a:solidFill>
                          <a:srgbClr val="FF0000"/>
                        </a:solidFill>
                        <a:latin typeface="Cambria Math"/>
                        <a:cs typeface="Arial" panose="020B0604020202020204" pitchFamily="34" charset="0"/>
                      </a:rPr>
                      <m:t> </m:t>
                    </m:r>
                  </m:oMath>
                </a14:m>
                <a:r>
                  <a:rPr lang="vi-VN" altLang="en-US" sz="2800" dirty="0">
                    <a:solidFill>
                      <a:srgbClr val="FF0000"/>
                    </a:solidFill>
                    <a:cs typeface="Arial" panose="020B0604020202020204" pitchFamily="34" charset="0"/>
                  </a:rPr>
                  <a:t> </a:t>
                </a:r>
                <a:r>
                  <a:rPr lang="vi-VN" altLang="en-US" sz="2800" dirty="0">
                    <a:solidFill>
                      <a:srgbClr val="FF0000"/>
                    </a:solidFill>
                    <a:ea typeface="Cambria Math"/>
                    <a:cs typeface="Arial" panose="020B0604020202020204" pitchFamily="34" charset="0"/>
                  </a:rPr>
                  <a:t>⇔ m=2</a:t>
                </a:r>
                <a:endParaRPr lang="vi-VN" altLang="en-US" sz="2800" dirty="0">
                  <a:solidFill>
                    <a:srgbClr val="FF0000"/>
                  </a:solidFill>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88534" y="2882554"/>
                <a:ext cx="7006020" cy="1257332"/>
              </a:xfrm>
              <a:prstGeom prst="rect">
                <a:avLst/>
              </a:prstGeom>
              <a:blipFill rotWithShape="1">
                <a:blip r:embed="rId2"/>
                <a:stretch>
                  <a:fillRect l="-1741" r="-957"/>
                </a:stretch>
              </a:blipFill>
            </p:spPr>
            <p:txBody>
              <a:bodyPr/>
              <a:lstStyle/>
              <a:p>
                <a:r>
                  <a:rPr lang="vi-VN">
                    <a:noFill/>
                  </a:rPr>
                  <a:t> </a:t>
                </a:r>
              </a:p>
            </p:txBody>
          </p:sp>
        </mc:Fallback>
      </mc:AlternateContent>
      <p:sp>
        <p:nvSpPr>
          <p:cNvPr id="4" name="Rectangle 3"/>
          <p:cNvSpPr/>
          <p:nvPr/>
        </p:nvSpPr>
        <p:spPr>
          <a:xfrm>
            <a:off x="537027" y="4342804"/>
            <a:ext cx="10827657" cy="738664"/>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2800" dirty="0" err="1">
                <a:cs typeface="Arial" panose="020B0604020202020204" pitchFamily="34" charset="0"/>
              </a:rPr>
              <a:t>Vậy</a:t>
            </a:r>
            <a:r>
              <a:rPr lang="en-US" altLang="en-US" sz="2800" dirty="0">
                <a:cs typeface="Arial" panose="020B0604020202020204" pitchFamily="34" charset="0"/>
              </a:rPr>
              <a:t> với </a:t>
            </a:r>
            <a:r>
              <a:rPr lang="en-US" altLang="en-US" sz="2800" dirty="0">
                <a:solidFill>
                  <a:srgbClr val="FF0000"/>
                </a:solidFill>
                <a:cs typeface="Arial" panose="020B0604020202020204" pitchFamily="34" charset="0"/>
              </a:rPr>
              <a:t>m = </a:t>
            </a:r>
            <a:r>
              <a:rPr lang="vi-VN" altLang="en-US" sz="2800" dirty="0">
                <a:solidFill>
                  <a:srgbClr val="FF0000"/>
                </a:solidFill>
                <a:cs typeface="Arial" panose="020B0604020202020204" pitchFamily="34" charset="0"/>
              </a:rPr>
              <a:t>2</a:t>
            </a:r>
            <a:r>
              <a:rPr lang="en-US" altLang="en-US" sz="2800" dirty="0">
                <a:solidFill>
                  <a:srgbClr val="FF0000"/>
                </a:solidFill>
                <a:cs typeface="Arial" panose="020B0604020202020204" pitchFamily="34" charset="0"/>
              </a:rPr>
              <a:t> </a:t>
            </a:r>
            <a:r>
              <a:rPr lang="en-US" altLang="en-US" sz="2800" dirty="0" err="1">
                <a:cs typeface="Arial" panose="020B0604020202020204" pitchFamily="34" charset="0"/>
              </a:rPr>
              <a:t>thì</a:t>
            </a:r>
            <a:r>
              <a:rPr lang="en-US" altLang="en-US" sz="2800" dirty="0">
                <a:cs typeface="Arial" panose="020B0604020202020204" pitchFamily="34" charset="0"/>
              </a:rPr>
              <a:t> </a:t>
            </a:r>
            <a:r>
              <a:rPr lang="en-US" altLang="en-US" sz="2800" dirty="0" err="1">
                <a:cs typeface="Arial" panose="020B0604020202020204" pitchFamily="34" charset="0"/>
              </a:rPr>
              <a:t>đồ</a:t>
            </a:r>
            <a:r>
              <a:rPr lang="en-US" altLang="en-US" sz="2800" dirty="0">
                <a:cs typeface="Arial" panose="020B0604020202020204" pitchFamily="34" charset="0"/>
              </a:rPr>
              <a:t> </a:t>
            </a:r>
            <a:r>
              <a:rPr lang="en-US" altLang="en-US" sz="2800" dirty="0" err="1">
                <a:cs typeface="Arial" panose="020B0604020202020204" pitchFamily="34" charset="0"/>
              </a:rPr>
              <a:t>thị</a:t>
            </a:r>
            <a:r>
              <a:rPr lang="en-US" altLang="en-US" sz="2800" dirty="0">
                <a:cs typeface="Arial" panose="020B0604020202020204" pitchFamily="34" charset="0"/>
              </a:rPr>
              <a:t> </a:t>
            </a:r>
            <a:r>
              <a:rPr lang="vi-VN" altLang="en-US" sz="2800" dirty="0">
                <a:cs typeface="Arial" panose="020B0604020202020204" pitchFamily="34" charset="0"/>
              </a:rPr>
              <a:t>hai </a:t>
            </a:r>
            <a:r>
              <a:rPr lang="en-US" altLang="en-US" sz="2800" dirty="0" err="1">
                <a:cs typeface="Arial" panose="020B0604020202020204" pitchFamily="34" charset="0"/>
              </a:rPr>
              <a:t>hàm</a:t>
            </a:r>
            <a:r>
              <a:rPr lang="en-US" altLang="en-US" sz="2800" dirty="0">
                <a:cs typeface="Arial" panose="020B0604020202020204" pitchFamily="34" charset="0"/>
              </a:rPr>
              <a:t> </a:t>
            </a:r>
            <a:r>
              <a:rPr lang="en-US" altLang="en-US" sz="2800" dirty="0" err="1">
                <a:cs typeface="Arial" panose="020B0604020202020204" pitchFamily="34" charset="0"/>
              </a:rPr>
              <a:t>số</a:t>
            </a:r>
            <a:r>
              <a:rPr lang="en-US" altLang="en-US" sz="2800" dirty="0">
                <a:cs typeface="Arial" panose="020B0604020202020204" pitchFamily="34" charset="0"/>
              </a:rPr>
              <a:t> </a:t>
            </a:r>
            <a:r>
              <a:rPr lang="vi-VN" altLang="en-US" sz="2800" dirty="0">
                <a:cs typeface="Arial" panose="020B0604020202020204" pitchFamily="34" charset="0"/>
              </a:rPr>
              <a:t>trên cắt</a:t>
            </a:r>
            <a:r>
              <a:rPr lang="en-US" altLang="en-US" sz="2800" dirty="0">
                <a:cs typeface="Arial" panose="020B0604020202020204" pitchFamily="34" charset="0"/>
              </a:rPr>
              <a:t> </a:t>
            </a:r>
            <a:r>
              <a:rPr lang="en-US" altLang="en-US" sz="2800" dirty="0" err="1">
                <a:cs typeface="Arial" panose="020B0604020202020204" pitchFamily="34" charset="0"/>
              </a:rPr>
              <a:t>tại</a:t>
            </a:r>
            <a:r>
              <a:rPr lang="en-US" altLang="en-US" sz="2800" dirty="0">
                <a:cs typeface="Arial" panose="020B0604020202020204" pitchFamily="34" charset="0"/>
              </a:rPr>
              <a:t> </a:t>
            </a:r>
            <a:r>
              <a:rPr lang="en-US" altLang="en-US" sz="2800" dirty="0" err="1">
                <a:cs typeface="Arial" panose="020B0604020202020204" pitchFamily="34" charset="0"/>
              </a:rPr>
              <a:t>một</a:t>
            </a:r>
            <a:r>
              <a:rPr lang="en-US" altLang="en-US" sz="2800" dirty="0">
                <a:cs typeface="Arial" panose="020B0604020202020204" pitchFamily="34" charset="0"/>
              </a:rPr>
              <a:t> </a:t>
            </a:r>
            <a:r>
              <a:rPr lang="en-US" altLang="en-US" sz="2800" dirty="0" err="1">
                <a:cs typeface="Arial" panose="020B0604020202020204" pitchFamily="34" charset="0"/>
              </a:rPr>
              <a:t>điểm</a:t>
            </a:r>
            <a:r>
              <a:rPr lang="en-US" altLang="en-US" sz="2800" dirty="0">
                <a:cs typeface="Arial" panose="020B0604020202020204" pitchFamily="34" charset="0"/>
              </a:rPr>
              <a:t> </a:t>
            </a:r>
            <a:r>
              <a:rPr lang="en-US" altLang="en-US" sz="2800" dirty="0" err="1">
                <a:cs typeface="Arial" panose="020B0604020202020204" pitchFamily="34" charset="0"/>
              </a:rPr>
              <a:t>trên</a:t>
            </a:r>
            <a:r>
              <a:rPr lang="en-US" altLang="en-US" sz="2800" dirty="0">
                <a:cs typeface="Arial" panose="020B0604020202020204" pitchFamily="34" charset="0"/>
              </a:rPr>
              <a:t> </a:t>
            </a:r>
            <a:r>
              <a:rPr lang="en-US" altLang="en-US" sz="2800" dirty="0" err="1">
                <a:cs typeface="Arial" panose="020B0604020202020204" pitchFamily="34" charset="0"/>
              </a:rPr>
              <a:t>trục</a:t>
            </a:r>
            <a:r>
              <a:rPr lang="en-US" altLang="en-US" sz="2800" dirty="0">
                <a:cs typeface="Arial" panose="020B0604020202020204" pitchFamily="34" charset="0"/>
              </a:rPr>
              <a:t> </a:t>
            </a:r>
            <a:r>
              <a:rPr lang="en-US" altLang="en-US" sz="2800" dirty="0" err="1">
                <a:cs typeface="Arial" panose="020B0604020202020204" pitchFamily="34" charset="0"/>
              </a:rPr>
              <a:t>tung</a:t>
            </a:r>
            <a:endParaRPr lang="en-US" altLang="en-US" sz="2800" dirty="0"/>
          </a:p>
        </p:txBody>
      </p:sp>
    </p:spTree>
    <p:extLst>
      <p:ext uri="{BB962C8B-B14F-4D97-AF65-F5344CB8AC3E}">
        <p14:creationId xmlns:p14="http://schemas.microsoft.com/office/powerpoint/2010/main" val="24746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p:cNvSpPr>
                <a:spLocks noChangeArrowheads="1"/>
              </p:cNvSpPr>
              <p:nvPr/>
            </p:nvSpPr>
            <p:spPr bwMode="auto">
              <a:xfrm>
                <a:off x="107051" y="639665"/>
                <a:ext cx="11851552" cy="55847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14350" lvl="0" indent="-514350" algn="just">
                  <a:buFontTx/>
                  <a:buAutoNum type="alphaLcParenR" startAt="2"/>
                </a:pPr>
                <a:r>
                  <a:rPr kumimoji="0" lang="en-US" altLang="en-US" sz="2800" b="0" i="0" u="none" strike="noStrike" cap="none" normalizeH="0" baseline="0" dirty="0">
                    <a:ln>
                      <a:noFill/>
                    </a:ln>
                    <a:solidFill>
                      <a:schemeClr val="tx1"/>
                    </a:solidFill>
                    <a:effectLst/>
                    <a:cs typeface="Arial" panose="020B0604020202020204" pitchFamily="34" charset="0"/>
                  </a:rPr>
                  <a:t>Để </a:t>
                </a:r>
                <a:r>
                  <a:rPr kumimoji="0" lang="en-US" altLang="en-US" sz="2800" b="0" i="0" u="none" strike="noStrike" cap="none" normalizeH="0" baseline="0" dirty="0" err="1">
                    <a:ln>
                      <a:noFill/>
                    </a:ln>
                    <a:solidFill>
                      <a:schemeClr val="tx1"/>
                    </a:solidFill>
                    <a:effectLst/>
                    <a:cs typeface="Arial" panose="020B0604020202020204" pitchFamily="34" charset="0"/>
                  </a:rPr>
                  <a:t>đồ</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thị</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của</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hai</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hàm</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số</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trùng</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nhau</a:t>
                </a:r>
                <a:r>
                  <a:rPr kumimoji="0" lang="vi-VN" altLang="en-US" sz="2800" b="0" i="0" u="none" strike="noStrike" cap="none" normalizeH="0" baseline="0" dirty="0">
                    <a:ln>
                      <a:noFill/>
                    </a:ln>
                    <a:solidFill>
                      <a:schemeClr val="tx1"/>
                    </a:solidFill>
                    <a:effectLst/>
                    <a:cs typeface="Arial" panose="020B0604020202020204" pitchFamily="34" charset="0"/>
                  </a:rPr>
                  <a:t> thì</a:t>
                </a:r>
                <a:r>
                  <a:rPr kumimoji="0" lang="vi-VN" altLang="en-US" sz="2800" b="0" i="0" u="none" strike="noStrike" cap="none" normalizeH="0" dirty="0">
                    <a:ln>
                      <a:noFill/>
                    </a:ln>
                    <a:solidFill>
                      <a:schemeClr val="tx1"/>
                    </a:solidFill>
                    <a:effectLst/>
                    <a:cs typeface="Arial" panose="020B0604020202020204" pitchFamily="34" charset="0"/>
                  </a:rPr>
                  <a:t> </a:t>
                </a:r>
                <a14:m>
                  <m:oMath xmlns:m="http://schemas.openxmlformats.org/officeDocument/2006/math">
                    <m:d>
                      <m:dPr>
                        <m:begChr m:val="{"/>
                        <m:endChr m:val=""/>
                        <m:ctrlPr>
                          <a:rPr lang="vi-VN" altLang="en-US" sz="2800" i="1">
                            <a:latin typeface="Cambria Math" panose="02040503050406030204" pitchFamily="18" charset="0"/>
                            <a:cs typeface="Arial" panose="020B0604020202020204" pitchFamily="34" charset="0"/>
                          </a:rPr>
                        </m:ctrlPr>
                      </m:dPr>
                      <m:e>
                        <m:eqArr>
                          <m:eqArrPr>
                            <m:ctrlPr>
                              <a:rPr lang="vi-VN" altLang="en-US" sz="2800" i="1">
                                <a:latin typeface="Cambria Math" panose="02040503050406030204" pitchFamily="18" charset="0"/>
                                <a:cs typeface="Arial" panose="020B0604020202020204" pitchFamily="34" charset="0"/>
                              </a:rPr>
                            </m:ctrlPr>
                          </m:eqArrPr>
                          <m:e>
                            <m:r>
                              <m:rPr>
                                <m:sty m:val="p"/>
                              </m:rPr>
                              <a:rPr lang="vi-VN" altLang="en-US" sz="2800">
                                <a:latin typeface="Cambria Math"/>
                                <a:cs typeface="Arial" panose="020B0604020202020204" pitchFamily="34" charset="0"/>
                              </a:rPr>
                              <m:t>a</m:t>
                            </m:r>
                            <m:r>
                              <a:rPr lang="vi-VN" altLang="en-US" sz="2800" b="0" i="0" smtClean="0">
                                <a:latin typeface="Cambria Math"/>
                                <a:cs typeface="Arial" panose="020B0604020202020204" pitchFamily="34" charset="0"/>
                              </a:rPr>
                              <m:t>=</m:t>
                            </m:r>
                            <m:r>
                              <m:rPr>
                                <m:sty m:val="p"/>
                              </m:rPr>
                              <a:rPr lang="vi-VN" altLang="en-US" sz="2800">
                                <a:latin typeface="Cambria Math"/>
                                <a:ea typeface="Cambria Math"/>
                                <a:cs typeface="Arial" panose="020B0604020202020204" pitchFamily="34" charset="0"/>
                              </a:rPr>
                              <m:t>a</m:t>
                            </m:r>
                            <m:r>
                              <a:rPr lang="vi-VN" altLang="en-US" sz="2800" i="1">
                                <a:latin typeface="Cambria Math"/>
                                <a:ea typeface="Cambria Math"/>
                                <a:cs typeface="Arial" panose="020B0604020202020204" pitchFamily="34" charset="0"/>
                              </a:rPr>
                              <m:t>′</m:t>
                            </m:r>
                          </m:e>
                          <m:e>
                            <m:r>
                              <m:rPr>
                                <m:nor/>
                              </m:rPr>
                              <a:rPr lang="vi-VN" altLang="en-US" sz="2800" dirty="0">
                                <a:solidFill>
                                  <a:srgbClr val="FF0000"/>
                                </a:solidFill>
                                <a:cs typeface="Arial" panose="020B0604020202020204" pitchFamily="34" charset="0"/>
                              </a:rPr>
                              <m:t>b</m:t>
                            </m:r>
                            <m:r>
                              <m:rPr>
                                <m:nor/>
                              </m:rPr>
                              <a:rPr lang="vi-VN" altLang="en-US" sz="2800" dirty="0">
                                <a:solidFill>
                                  <a:srgbClr val="FF0000"/>
                                </a:solidFill>
                                <a:cs typeface="Arial" panose="020B0604020202020204" pitchFamily="34" charset="0"/>
                              </a:rPr>
                              <m:t> = </m:t>
                            </m:r>
                            <m:r>
                              <m:rPr>
                                <m:nor/>
                              </m:rPr>
                              <a:rPr lang="vi-VN" altLang="en-US" sz="2800" dirty="0">
                                <a:solidFill>
                                  <a:srgbClr val="FF0000"/>
                                </a:solidFill>
                                <a:cs typeface="Arial" panose="020B0604020202020204" pitchFamily="34" charset="0"/>
                              </a:rPr>
                              <m:t>b</m:t>
                            </m:r>
                            <m:r>
                              <m:rPr>
                                <m:nor/>
                              </m:rPr>
                              <a:rPr lang="vi-VN" altLang="en-US" sz="2800" dirty="0">
                                <a:solidFill>
                                  <a:srgbClr val="FF0000"/>
                                </a:solidFill>
                                <a:cs typeface="Arial" panose="020B0604020202020204" pitchFamily="34" charset="0"/>
                              </a:rPr>
                              <m:t>’</m:t>
                            </m:r>
                          </m:e>
                        </m:eqArr>
                      </m:e>
                    </m:d>
                  </m:oMath>
                </a14:m>
                <a:r>
                  <a:rPr kumimoji="0" lang="vi-VN" altLang="en-US" sz="2800" b="0" i="0" u="none" strike="noStrike" cap="none" normalizeH="0" baseline="0" dirty="0">
                    <a:ln>
                      <a:noFill/>
                    </a:ln>
                    <a:solidFill>
                      <a:schemeClr val="tx1"/>
                    </a:solidFill>
                    <a:effectLst/>
                    <a:cs typeface="Arial" panose="020B0604020202020204" pitchFamily="34" charset="0"/>
                  </a:rPr>
                  <a:t> </a:t>
                </a:r>
              </a:p>
              <a:p>
                <a:pPr marR="0" lvl="0" algn="just" defTabSz="914400" rtl="0" eaLnBrk="0" fontAlgn="base" latinLnBrk="0" hangingPunct="0">
                  <a:lnSpc>
                    <a:spcPct val="100000"/>
                  </a:lnSpc>
                  <a:spcBef>
                    <a:spcPct val="0"/>
                  </a:spcBef>
                  <a:spcAft>
                    <a:spcPct val="0"/>
                  </a:spcAft>
                  <a:buClrTx/>
                  <a:buSzTx/>
                  <a:tabLst/>
                </a:pPr>
                <a:endParaRPr kumimoji="0" lang="vi-VN" altLang="en-US"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cs typeface="Arial" panose="020B0604020202020204" pitchFamily="34" charset="0"/>
                  </a:rPr>
                  <a:t>Vậy</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đồ</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thị</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của</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hai</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hàm</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vi-VN" altLang="en-US" sz="2800" b="0" i="0" u="none" strike="noStrike" cap="none" normalizeH="0" baseline="0" dirty="0">
                    <a:ln>
                      <a:noFill/>
                    </a:ln>
                    <a:solidFill>
                      <a:schemeClr val="tx1"/>
                    </a:solidFill>
                    <a:effectLst/>
                    <a:cs typeface="Arial" panose="020B0604020202020204" pitchFamily="34" charset="0"/>
                  </a:rPr>
                  <a:t>số trên không trùng nhau với mọi m.</a:t>
                </a:r>
                <a:r>
                  <a:rPr kumimoji="0" lang="en-US" altLang="en-US" sz="2800" b="0" i="0" u="none" strike="noStrike" cap="none" normalizeH="0" baseline="0" dirty="0">
                    <a:ln>
                      <a:noFill/>
                    </a:ln>
                    <a:solidFill>
                      <a:schemeClr val="tx1"/>
                    </a:solidFill>
                    <a:effectLst/>
                    <a:cs typeface="Arial" panose="020B0604020202020204" pitchFamily="34" charset="0"/>
                  </a:rPr>
                  <a:t> </a:t>
                </a:r>
                <a:endParaRPr lang="vi-VN" altLang="en-US" sz="2800" dirty="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vi-VN" altLang="en-US" sz="2800" dirty="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dirty="0">
                    <a:cs typeface="Arial" panose="020B0604020202020204" pitchFamily="34" charset="0"/>
                  </a:rPr>
                  <a:t>c</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Để</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đồ</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thị</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của</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hai</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hàm</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số</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vi-VN" altLang="en-US" sz="2800" b="0" i="0" u="none" strike="noStrike" cap="none" normalizeH="0" baseline="0" dirty="0">
                    <a:ln>
                      <a:noFill/>
                    </a:ln>
                    <a:solidFill>
                      <a:schemeClr val="tx1"/>
                    </a:solidFill>
                    <a:effectLst/>
                    <a:cs typeface="Arial" panose="020B0604020202020204" pitchFamily="34" charset="0"/>
                  </a:rPr>
                  <a:t>trên </a:t>
                </a:r>
                <a:r>
                  <a:rPr kumimoji="0" lang="en-US" altLang="en-US" sz="2800" b="0" i="0" u="none" strike="noStrike" cap="none" normalizeH="0" baseline="0" dirty="0">
                    <a:ln>
                      <a:noFill/>
                    </a:ln>
                    <a:solidFill>
                      <a:schemeClr val="tx1"/>
                    </a:solidFill>
                    <a:effectLst/>
                    <a:cs typeface="Arial" panose="020B0604020202020204" pitchFamily="34" charset="0"/>
                  </a:rPr>
                  <a:t>song </a:t>
                </a:r>
                <a:r>
                  <a:rPr kumimoji="0" lang="en-US" altLang="en-US" sz="2800" b="0" i="0" u="none" strike="noStrike" cap="none" normalizeH="0" baseline="0" dirty="0" err="1">
                    <a:ln>
                      <a:noFill/>
                    </a:ln>
                    <a:solidFill>
                      <a:schemeClr val="tx1"/>
                    </a:solidFill>
                    <a:effectLst/>
                    <a:cs typeface="Arial" panose="020B0604020202020204" pitchFamily="34" charset="0"/>
                  </a:rPr>
                  <a:t>song</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với</a:t>
                </a:r>
                <a:r>
                  <a:rPr kumimoji="0" lang="en-US" altLang="en-US" sz="2800" b="0" i="0" u="none" strike="noStrike" cap="none" normalizeH="0" baseline="0" dirty="0">
                    <a:ln>
                      <a:noFill/>
                    </a:ln>
                    <a:solidFill>
                      <a:schemeClr val="tx1"/>
                    </a:solidFill>
                    <a:effectLst/>
                    <a:cs typeface="Arial" panose="020B0604020202020204" pitchFamily="34" charset="0"/>
                  </a:rPr>
                  <a:t> </a:t>
                </a:r>
                <a:r>
                  <a:rPr kumimoji="0" lang="en-US" altLang="en-US" sz="2800" b="0" i="0" u="none" strike="noStrike" cap="none" normalizeH="0" baseline="0" dirty="0" err="1">
                    <a:ln>
                      <a:noFill/>
                    </a:ln>
                    <a:solidFill>
                      <a:schemeClr val="tx1"/>
                    </a:solidFill>
                    <a:effectLst/>
                    <a:cs typeface="Arial" panose="020B0604020202020204" pitchFamily="34" charset="0"/>
                  </a:rPr>
                  <a:t>nhau</a:t>
                </a:r>
                <a:r>
                  <a:rPr kumimoji="0" lang="en-US" altLang="en-US" sz="2800" b="0" i="0" u="none" strike="noStrike" cap="none" normalizeH="0" baseline="0" dirty="0">
                    <a:ln>
                      <a:noFill/>
                    </a:ln>
                    <a:solidFill>
                      <a:schemeClr val="tx1"/>
                    </a:solidFill>
                    <a:effectLst/>
                    <a:cs typeface="Arial" panose="020B0604020202020204" pitchFamily="34" charset="0"/>
                  </a:rPr>
                  <a:t> </a:t>
                </a:r>
                <a:endParaRPr kumimoji="0" lang="vi-VN" altLang="en-US"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vi-VN" altLang="en-US" sz="2800" dirty="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vi-VN" altLang="en-US" sz="2800" dirty="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cs typeface="Arial" panose="020B0604020202020204" pitchFamily="34" charset="0"/>
                  </a:rPr>
                  <a:t>Vậy khi m</a:t>
                </a:r>
                <a:r>
                  <a:rPr kumimoji="0" lang="vi-VN" altLang="en-US" sz="2800" b="0" i="0" u="none" strike="noStrike" cap="none" normalizeH="0" dirty="0">
                    <a:ln>
                      <a:noFill/>
                    </a:ln>
                    <a:solidFill>
                      <a:schemeClr val="tx1"/>
                    </a:solidFill>
                    <a:effectLst/>
                    <a:cs typeface="Arial" panose="020B0604020202020204" pitchFamily="34" charset="0"/>
                  </a:rPr>
                  <a:t> = 3 thì hai đường thẳng song song.</a:t>
                </a:r>
                <a:endParaRPr kumimoji="0" lang="vi-VN" altLang="en-US"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cs typeface="Arial" panose="020B0604020202020204" pitchFamily="34" charset="0"/>
                  </a:rPr>
                  <a:t>  </a:t>
                </a:r>
              </a:p>
            </p:txBody>
          </p:sp>
        </mc:Choice>
        <mc:Fallback xmlns="">
          <p:sp>
            <p:nvSpPr>
              <p:cNvPr id="4" name="Rectangle 1"/>
              <p:cNvSpPr>
                <a:spLocks noRot="1" noChangeAspect="1" noMove="1" noResize="1" noEditPoints="1" noAdjustHandles="1" noChangeArrowheads="1" noChangeShapeType="1" noTextEdit="1"/>
              </p:cNvSpPr>
              <p:nvPr/>
            </p:nvSpPr>
            <p:spPr bwMode="auto">
              <a:xfrm>
                <a:off x="107051" y="639665"/>
                <a:ext cx="11851552" cy="5584734"/>
              </a:xfrm>
              <a:prstGeom prst="rect">
                <a:avLst/>
              </a:prstGeom>
              <a:blipFill rotWithShape="1">
                <a:blip r:embed="rId3"/>
                <a:stretch>
                  <a:fillRect l="-10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246573932"/>
              </p:ext>
            </p:extLst>
          </p:nvPr>
        </p:nvGraphicFramePr>
        <p:xfrm>
          <a:off x="1697038" y="1468438"/>
          <a:ext cx="5165725" cy="1123950"/>
        </p:xfrm>
        <a:graphic>
          <a:graphicData uri="http://schemas.openxmlformats.org/presentationml/2006/ole">
            <mc:AlternateContent xmlns:mc="http://schemas.openxmlformats.org/markup-compatibility/2006">
              <mc:Choice xmlns:v="urn:schemas-microsoft-com:vml" Requires="v">
                <p:oleObj name="Equation" r:id="rId4" imgW="2476440" imgH="545760" progId="Equation.DSMT4">
                  <p:embed/>
                </p:oleObj>
              </mc:Choice>
              <mc:Fallback>
                <p:oleObj name="Equation" r:id="rId4" imgW="2476440" imgH="545760" progId="Equation.DSMT4">
                  <p:embed/>
                  <p:pic>
                    <p:nvPicPr>
                      <p:cNvPr id="12" name="Object 11"/>
                      <p:cNvPicPr>
                        <a:picLocks noChangeAspect="1" noChangeArrowheads="1"/>
                      </p:cNvPicPr>
                      <p:nvPr/>
                    </p:nvPicPr>
                    <p:blipFill>
                      <a:blip r:embed="rId5"/>
                      <a:srcRect/>
                      <a:stretch>
                        <a:fillRect/>
                      </a:stretch>
                    </p:blipFill>
                    <p:spPr bwMode="auto">
                      <a:xfrm>
                        <a:off x="1697038" y="1468438"/>
                        <a:ext cx="5165725" cy="1123950"/>
                      </a:xfrm>
                      <a:prstGeom prst="rect">
                        <a:avLst/>
                      </a:prstGeom>
                      <a:solidFill>
                        <a:schemeClr val="bg1"/>
                      </a:solid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33668848"/>
              </p:ext>
            </p:extLst>
          </p:nvPr>
        </p:nvGraphicFramePr>
        <p:xfrm>
          <a:off x="736234" y="4170882"/>
          <a:ext cx="5060950" cy="1123950"/>
        </p:xfrm>
        <a:graphic>
          <a:graphicData uri="http://schemas.openxmlformats.org/presentationml/2006/ole">
            <mc:AlternateContent xmlns:mc="http://schemas.openxmlformats.org/markup-compatibility/2006">
              <mc:Choice xmlns:v="urn:schemas-microsoft-com:vml" Requires="v">
                <p:oleObj name="Equation" r:id="rId6" imgW="2425680" imgH="545760" progId="Equation.DSMT4">
                  <p:embed/>
                </p:oleObj>
              </mc:Choice>
              <mc:Fallback>
                <p:oleObj name="Equation" r:id="rId6" imgW="2425680" imgH="545760" progId="Equation.DSMT4">
                  <p:embed/>
                  <p:pic>
                    <p:nvPicPr>
                      <p:cNvPr id="15" name="Object 14"/>
                      <p:cNvPicPr>
                        <a:picLocks noChangeAspect="1" noChangeArrowheads="1"/>
                      </p:cNvPicPr>
                      <p:nvPr/>
                    </p:nvPicPr>
                    <p:blipFill>
                      <a:blip r:embed="rId7"/>
                      <a:srcRect/>
                      <a:stretch>
                        <a:fillRect/>
                      </a:stretch>
                    </p:blipFill>
                    <p:spPr bwMode="auto">
                      <a:xfrm>
                        <a:off x="736234" y="4170882"/>
                        <a:ext cx="5060950" cy="1123950"/>
                      </a:xfrm>
                      <a:prstGeom prst="rect">
                        <a:avLst/>
                      </a:prstGeom>
                      <a:solidFill>
                        <a:schemeClr val="bg1"/>
                      </a:solidFill>
                      <a:ln>
                        <a:noFill/>
                      </a:ln>
                    </p:spPr>
                  </p:pic>
                </p:oleObj>
              </mc:Fallback>
            </mc:AlternateContent>
          </a:graphicData>
        </a:graphic>
      </p:graphicFrame>
      <p:sp>
        <p:nvSpPr>
          <p:cNvPr id="8" name="Rounded Rectangle 7"/>
          <p:cNvSpPr/>
          <p:nvPr/>
        </p:nvSpPr>
        <p:spPr>
          <a:xfrm>
            <a:off x="0" y="116417"/>
            <a:ext cx="2333549" cy="475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Arial" panose="020B0604020202020204" pitchFamily="34" charset="0"/>
                <a:cs typeface="Arial" panose="020B0604020202020204" pitchFamily="34" charset="0"/>
              </a:rPr>
              <a:t>BÀI 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4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78630" y="0"/>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VẬN DỤNG</a:t>
            </a:r>
          </a:p>
        </p:txBody>
      </p:sp>
      <p:pic>
        <p:nvPicPr>
          <p:cNvPr id="4" name="Picture 3"/>
          <p:cNvPicPr>
            <a:picLocks noChangeAspect="1"/>
          </p:cNvPicPr>
          <p:nvPr/>
        </p:nvPicPr>
        <p:blipFill>
          <a:blip r:embed="rId3"/>
          <a:stretch>
            <a:fillRect/>
          </a:stretch>
        </p:blipFill>
        <p:spPr>
          <a:xfrm>
            <a:off x="-225060" y="7370412"/>
            <a:ext cx="14012862" cy="4878198"/>
          </a:xfrm>
          <a:prstGeom prst="rect">
            <a:avLst/>
          </a:prstGeom>
        </p:spPr>
      </p:pic>
      <p:sp>
        <p:nvSpPr>
          <p:cNvPr id="5" name="TextBox 4"/>
          <p:cNvSpPr txBox="1"/>
          <p:nvPr/>
        </p:nvSpPr>
        <p:spPr>
          <a:xfrm>
            <a:off x="278630" y="619568"/>
            <a:ext cx="8455044" cy="3970318"/>
          </a:xfrm>
          <a:prstGeom prst="rect">
            <a:avLst/>
          </a:prstGeom>
          <a:noFill/>
        </p:spPr>
        <p:txBody>
          <a:bodyPr wrap="square" rtlCol="0">
            <a:spAutoFit/>
          </a:bodyPr>
          <a:lstStyle/>
          <a:p>
            <a:r>
              <a:rPr lang="vi-VN" sz="2800" b="1" dirty="0">
                <a:solidFill>
                  <a:srgbClr val="FF0000"/>
                </a:solidFill>
                <a:latin typeface="Arial" panose="020B0604020202020204" pitchFamily="34" charset="0"/>
                <a:cs typeface="Arial" panose="020B0604020202020204" pitchFamily="34" charset="0"/>
              </a:rPr>
              <a:t>Bài 3:</a:t>
            </a:r>
            <a:r>
              <a:rPr lang="vi-VN" sz="2800" dirty="0">
                <a:latin typeface="Arial" panose="020B0604020202020204" pitchFamily="34" charset="0"/>
                <a:cs typeface="Arial" panose="020B0604020202020204" pitchFamily="34" charset="0"/>
              </a:rPr>
              <a:t> </a:t>
            </a:r>
          </a:p>
          <a:p>
            <a:r>
              <a:rPr lang="vi-VN" sz="3200" dirty="0">
                <a:latin typeface="Arial" panose="020B0604020202020204" pitchFamily="34" charset="0"/>
                <a:cs typeface="Arial" panose="020B0604020202020204" pitchFamily="34" charset="0"/>
              </a:rPr>
              <a:t>Chim Cắt là loài chim lớn, có bản tính hung giữ, đặc điểm nổi bật của chúng là đôi mắt sáng rực, bộ móng vuốt và chiếc mỏ sắc nhọn như dao, chúng có khả năng lao  nhanh như tên bắn và là nỗi khiếp đảm của không ít loài chim trời, rắn và những loài thú nhỏ </a:t>
            </a:r>
          </a:p>
          <a:p>
            <a:r>
              <a:rPr lang="vi-VN" sz="3200" dirty="0">
                <a:latin typeface="Arial" panose="020B0604020202020204" pitchFamily="34" charset="0"/>
                <a:cs typeface="Arial" panose="020B0604020202020204" pitchFamily="34" charset="0"/>
              </a:rPr>
              <a:t>như chuột, sóc, thỏ...</a:t>
            </a:r>
          </a:p>
        </p:txBody>
      </p:sp>
      <p:pic>
        <p:nvPicPr>
          <p:cNvPr id="6" name="Picture 5"/>
          <p:cNvPicPr>
            <a:picLocks noChangeAspect="1"/>
          </p:cNvPicPr>
          <p:nvPr/>
        </p:nvPicPr>
        <p:blipFill>
          <a:blip r:embed="rId4"/>
          <a:stretch>
            <a:fillRect/>
          </a:stretch>
        </p:blipFill>
        <p:spPr>
          <a:xfrm>
            <a:off x="8733673" y="724355"/>
            <a:ext cx="3397419" cy="2539818"/>
          </a:xfrm>
          <a:prstGeom prst="rect">
            <a:avLst/>
          </a:prstGeom>
        </p:spPr>
      </p:pic>
      <p:sp>
        <p:nvSpPr>
          <p:cNvPr id="9" name="TextBox 8">
            <a:extLst>
              <a:ext uri="{FF2B5EF4-FFF2-40B4-BE49-F238E27FC236}">
                <a16:creationId xmlns:a16="http://schemas.microsoft.com/office/drawing/2014/main" id="{DEAC0E1E-50D5-48F7-8449-EF3C31CD2512}"/>
              </a:ext>
            </a:extLst>
          </p:cNvPr>
          <p:cNvSpPr txBox="1"/>
          <p:nvPr/>
        </p:nvSpPr>
        <p:spPr>
          <a:xfrm>
            <a:off x="0" y="5882547"/>
            <a:ext cx="8384345" cy="923330"/>
          </a:xfrm>
          <a:prstGeom prst="rect">
            <a:avLst/>
          </a:prstGeom>
          <a:noFill/>
        </p:spPr>
        <p:txBody>
          <a:bodyPr wrap="square">
            <a:spAutoFit/>
          </a:bodyPr>
          <a:lstStyle/>
          <a:p>
            <a:r>
              <a:rPr lang="en-US" b="1" i="1" dirty="0">
                <a:solidFill>
                  <a:srgbClr val="7030A0"/>
                </a:solidFill>
                <a:latin typeface="Arial" panose="020B0604020202020204" pitchFamily="34" charset="0"/>
                <a:cs typeface="Arial" panose="020B0604020202020204" pitchFamily="34" charset="0"/>
              </a:rPr>
              <a:t>HS </a:t>
            </a:r>
            <a:r>
              <a:rPr lang="en-US" b="1" i="1" dirty="0" err="1">
                <a:solidFill>
                  <a:srgbClr val="7030A0"/>
                </a:solidFill>
                <a:latin typeface="Arial" panose="020B0604020202020204" pitchFamily="34" charset="0"/>
                <a:cs typeface="Arial" panose="020B0604020202020204" pitchFamily="34" charset="0"/>
              </a:rPr>
              <a:t>hđ</a:t>
            </a:r>
            <a:r>
              <a:rPr lang="en-US" b="1" i="1" dirty="0">
                <a:solidFill>
                  <a:srgbClr val="7030A0"/>
                </a:solidFill>
                <a:latin typeface="Arial" panose="020B0604020202020204" pitchFamily="34" charset="0"/>
                <a:cs typeface="Arial" panose="020B0604020202020204" pitchFamily="34" charset="0"/>
              </a:rPr>
              <a:t> </a:t>
            </a:r>
            <a:r>
              <a:rPr lang="vi-VN" b="1" i="1" dirty="0">
                <a:solidFill>
                  <a:srgbClr val="7030A0"/>
                </a:solidFill>
                <a:latin typeface="Arial" panose="020B0604020202020204" pitchFamily="34" charset="0"/>
                <a:cs typeface="Arial" panose="020B0604020202020204" pitchFamily="34" charset="0"/>
              </a:rPr>
              <a:t>nhóm  cặp đôi tìm hứng giải quyết.</a:t>
            </a:r>
          </a:p>
          <a:p>
            <a:r>
              <a:rPr lang="vi-VN" b="1" i="1" dirty="0">
                <a:solidFill>
                  <a:srgbClr val="7030A0"/>
                </a:solidFill>
                <a:latin typeface="Arial" panose="020B0604020202020204" pitchFamily="34" charset="0"/>
                <a:cs typeface="Arial" panose="020B0604020202020204" pitchFamily="34" charset="0"/>
              </a:rPr>
              <a:t>GV gọi hs nêu hướng làm</a:t>
            </a:r>
          </a:p>
          <a:p>
            <a:r>
              <a:rPr lang="vi-VN" b="1" i="1" dirty="0">
                <a:solidFill>
                  <a:srgbClr val="7030A0"/>
                </a:solidFill>
              </a:rPr>
              <a:t>Gv trình bày lên bảng.</a:t>
            </a:r>
            <a:endParaRPr lang="en-US" b="1" i="1" dirty="0">
              <a:solidFill>
                <a:srgbClr val="7030A0"/>
              </a:solidFill>
            </a:endParaRPr>
          </a:p>
        </p:txBody>
      </p:sp>
    </p:spTree>
    <p:extLst>
      <p:ext uri="{BB962C8B-B14F-4D97-AF65-F5344CB8AC3E}">
        <p14:creationId xmlns:p14="http://schemas.microsoft.com/office/powerpoint/2010/main" val="135254349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4" y="569383"/>
            <a:ext cx="7053943" cy="5693866"/>
          </a:xfrm>
          <a:prstGeom prst="rect">
            <a:avLst/>
          </a:prstGeom>
        </p:spPr>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Bài 3:</a:t>
            </a:r>
            <a:endParaRPr lang="vi-VN" sz="2800" dirty="0">
              <a:cs typeface="Arial" panose="020B0604020202020204" pitchFamily="34" charset="0"/>
            </a:endParaRPr>
          </a:p>
          <a:p>
            <a:r>
              <a:rPr lang="vi-VN" sz="2800" dirty="0">
                <a:cs typeface="Arial" panose="020B0604020202020204" pitchFamily="34" charset="0"/>
              </a:rPr>
              <a:t>a) Từ vị trí cao16m so với mặt đất, đường bay lên của chim cắt cho bởi công thức:</a:t>
            </a:r>
          </a:p>
          <a:p>
            <a:r>
              <a:rPr lang="vi-VN" sz="2800" dirty="0">
                <a:cs typeface="Arial" panose="020B0604020202020204" pitchFamily="34" charset="0"/>
              </a:rPr>
              <a:t> y= 30x +16 (y là độ cao so với mặt đất, </a:t>
            </a:r>
          </a:p>
          <a:p>
            <a:r>
              <a:rPr lang="vi-VN" sz="2800" dirty="0">
                <a:cs typeface="Arial" panose="020B0604020202020204" pitchFamily="34" charset="0"/>
              </a:rPr>
              <a:t> x là thời gian tính bằng giây, x&gt;0). </a:t>
            </a:r>
          </a:p>
          <a:p>
            <a:r>
              <a:rPr lang="vi-VN" sz="2800" dirty="0">
                <a:cs typeface="Arial" panose="020B0604020202020204" pitchFamily="34" charset="0"/>
              </a:rPr>
              <a:t>Hỏi nếu nó muốn bay lên để đến đậu trên một núi cao 256m so với mặt đất cần bao nhêu giây?</a:t>
            </a:r>
          </a:p>
          <a:p>
            <a:endParaRPr lang="vi-VN" sz="2800" dirty="0">
              <a:solidFill>
                <a:srgbClr val="00B050"/>
              </a:solidFill>
              <a:cs typeface="Arial" panose="020B0604020202020204" pitchFamily="34" charset="0"/>
            </a:endParaRPr>
          </a:p>
          <a:p>
            <a:r>
              <a:rPr lang="vi-VN" sz="2800" dirty="0">
                <a:solidFill>
                  <a:srgbClr val="00B050"/>
                </a:solidFill>
                <a:cs typeface="Arial" panose="020B0604020202020204" pitchFamily="34" charset="0"/>
              </a:rPr>
              <a:t>b) Từ vị trí cao 256m so với mặt đất hãy tìm độ cao khi nó bay xuống 3 giây</a:t>
            </a:r>
          </a:p>
          <a:p>
            <a:r>
              <a:rPr lang="vi-VN" sz="2800" dirty="0">
                <a:solidFill>
                  <a:srgbClr val="00B050"/>
                </a:solidFill>
                <a:cs typeface="Arial" panose="020B0604020202020204" pitchFamily="34" charset="0"/>
              </a:rPr>
              <a:t>Biết đường bay xuống của nó cho bởi  công thức: y= -40x +256.</a:t>
            </a:r>
            <a:endParaRPr lang="en-US" sz="2800" dirty="0">
              <a:solidFill>
                <a:srgbClr val="00B050"/>
              </a:solidFill>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776357" y="724355"/>
            <a:ext cx="5354735" cy="4003054"/>
          </a:xfrm>
          <a:prstGeom prst="rect">
            <a:avLst/>
          </a:prstGeom>
        </p:spPr>
      </p:pic>
    </p:spTree>
    <p:extLst>
      <p:ext uri="{BB962C8B-B14F-4D97-AF65-F5344CB8AC3E}">
        <p14:creationId xmlns:p14="http://schemas.microsoft.com/office/powerpoint/2010/main" val="260037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5" action="ppaction://hlinksldjump"/>
          </p:cNvPr>
          <p:cNvPicPr>
            <a:picLocks noChangeAspect="1"/>
          </p:cNvPicPr>
          <p:nvPr/>
        </p:nvPicPr>
        <p:blipFill>
          <a:blip r:embed="rId6"/>
          <a:stretch>
            <a:fillRect/>
          </a:stretch>
        </p:blipFill>
        <p:spPr>
          <a:xfrm>
            <a:off x="4632992" y="1090662"/>
            <a:ext cx="6806460" cy="4999519"/>
          </a:xfrm>
          <a:prstGeom prst="rect">
            <a:avLst/>
          </a:prstGeom>
        </p:spPr>
      </p:pic>
      <p:pic>
        <p:nvPicPr>
          <p:cNvPr id="138" name="Picture 1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1" y="-25775"/>
            <a:ext cx="12187269" cy="6858767"/>
          </a:xfrm>
          <a:prstGeom prst="rect">
            <a:avLst/>
          </a:prstGeom>
        </p:spPr>
      </p:pic>
      <p:pic>
        <p:nvPicPr>
          <p:cNvPr id="124" name="den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5990" y="732722"/>
            <a:ext cx="2651990" cy="2651990"/>
          </a:xfrm>
          <a:prstGeom prst="rect">
            <a:avLst/>
          </a:prstGeom>
        </p:spPr>
      </p:pic>
      <p:pic>
        <p:nvPicPr>
          <p:cNvPr id="125" name="den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5"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83633" y="719494"/>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19781" y="298175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
        <p:nvSpPr>
          <p:cNvPr id="3" name="Rectangle 2"/>
          <p:cNvSpPr/>
          <p:nvPr/>
        </p:nvSpPr>
        <p:spPr>
          <a:xfrm>
            <a:off x="3400023" y="6351270"/>
            <a:ext cx="2270568" cy="345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4599" y="5852160"/>
            <a:ext cx="1394364" cy="168661"/>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ounded Rectangle 5"/>
          <p:cNvSpPr/>
          <p:nvPr/>
        </p:nvSpPr>
        <p:spPr>
          <a:xfrm>
            <a:off x="0" y="1854558"/>
            <a:ext cx="1365161" cy="206390"/>
          </a:xfrm>
          <a:prstGeom prst="roundRect">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59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473236" y="170482"/>
            <a:ext cx="288268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Arial" panose="020B0604020202020204" pitchFamily="34" charset="0"/>
                <a:cs typeface="Arial" panose="020B0604020202020204" pitchFamily="34" charset="0"/>
              </a:rPr>
              <a:t>HƯỚNG DẪN</a:t>
            </a:r>
            <a:endParaRPr lang="en-US" sz="3200" dirty="0">
              <a:latin typeface="Arial" panose="020B0604020202020204" pitchFamily="34" charset="0"/>
              <a:cs typeface="Arial" panose="020B0604020202020204" pitchFamily="34" charset="0"/>
            </a:endParaRPr>
          </a:p>
        </p:txBody>
      </p:sp>
      <p:graphicFrame>
        <p:nvGraphicFramePr>
          <p:cNvPr id="7" name="Object 11"/>
          <p:cNvGraphicFramePr>
            <a:graphicFrameLocks noChangeAspect="1"/>
          </p:cNvGraphicFramePr>
          <p:nvPr>
            <p:extLst>
              <p:ext uri="{D42A27DB-BD31-4B8C-83A1-F6EECF244321}">
                <p14:modId xmlns:p14="http://schemas.microsoft.com/office/powerpoint/2010/main" val="4114759705"/>
              </p:ext>
            </p:extLst>
          </p:nvPr>
        </p:nvGraphicFramePr>
        <p:xfrm>
          <a:off x="8636538" y="1173383"/>
          <a:ext cx="2251075" cy="1568450"/>
        </p:xfrm>
        <a:graphic>
          <a:graphicData uri="http://schemas.openxmlformats.org/presentationml/2006/ole">
            <mc:AlternateContent xmlns:mc="http://schemas.openxmlformats.org/markup-compatibility/2006">
              <mc:Choice xmlns:v="urn:schemas-microsoft-com:vml" Requires="v">
                <p:oleObj name="Equation" r:id="rId2" imgW="1079280" imgH="761760" progId="Equation.DSMT4">
                  <p:embed/>
                </p:oleObj>
              </mc:Choice>
              <mc:Fallback>
                <p:oleObj name="Equation" r:id="rId2" imgW="1079280" imgH="761760" progId="Equation.DSMT4">
                  <p:embed/>
                  <p:pic>
                    <p:nvPicPr>
                      <p:cNvPr id="11" name="Object 11"/>
                      <p:cNvPicPr>
                        <a:picLocks noChangeAspect="1" noChangeArrowheads="1"/>
                      </p:cNvPicPr>
                      <p:nvPr/>
                    </p:nvPicPr>
                    <p:blipFill>
                      <a:blip r:embed="rId3"/>
                      <a:srcRect/>
                      <a:stretch>
                        <a:fillRect/>
                      </a:stretch>
                    </p:blipFill>
                    <p:spPr bwMode="auto">
                      <a:xfrm>
                        <a:off x="8636538" y="1173383"/>
                        <a:ext cx="2251075" cy="1568450"/>
                      </a:xfrm>
                      <a:prstGeom prst="rect">
                        <a:avLst/>
                      </a:prstGeom>
                      <a:noFill/>
                      <a:ln>
                        <a:noFill/>
                      </a:ln>
                    </p:spPr>
                  </p:pic>
                </p:oleObj>
              </mc:Fallback>
            </mc:AlternateContent>
          </a:graphicData>
        </a:graphic>
      </p:graphicFrame>
      <p:sp>
        <p:nvSpPr>
          <p:cNvPr id="8" name="Rectangle 7"/>
          <p:cNvSpPr/>
          <p:nvPr/>
        </p:nvSpPr>
        <p:spPr>
          <a:xfrm>
            <a:off x="185979" y="1173383"/>
            <a:ext cx="8597162" cy="523220"/>
          </a:xfrm>
          <a:prstGeom prst="rect">
            <a:avLst/>
          </a:prstGeom>
        </p:spPr>
        <p:txBody>
          <a:bodyPr wrap="none">
            <a:spAutoFit/>
          </a:bodyPr>
          <a:lstStyle/>
          <a:p>
            <a:r>
              <a:rPr lang="vi-VN" sz="2800" dirty="0">
                <a:cs typeface="Arial" panose="020B0604020202020204" pitchFamily="34" charset="0"/>
              </a:rPr>
              <a:t>a) Thay y = 256 vào công thức y =30x + 16 ta được: </a:t>
            </a:r>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521986" y="2664038"/>
            <a:ext cx="5848652" cy="523220"/>
          </a:xfrm>
          <a:prstGeom prst="rect">
            <a:avLst/>
          </a:prstGeom>
          <a:noFill/>
        </p:spPr>
        <p:txBody>
          <a:bodyPr wrap="none" rtlCol="0">
            <a:spAutoFit/>
          </a:bodyPr>
          <a:lstStyle/>
          <a:p>
            <a:r>
              <a:rPr lang="vi-VN" sz="2800" dirty="0">
                <a:latin typeface="Arial" panose="020B0604020202020204" pitchFamily="34" charset="0"/>
                <a:cs typeface="Arial" panose="020B0604020202020204" pitchFamily="34" charset="0"/>
              </a:rPr>
              <a:t>Vậy chim cắt tốn thời gian là 8 giây.</a:t>
            </a:r>
            <a:endParaRPr lang="en-US" sz="2800" dirty="0">
              <a:latin typeface="Arial" panose="020B0604020202020204" pitchFamily="34" charset="0"/>
              <a:cs typeface="Arial" panose="020B0604020202020204" pitchFamily="34" charset="0"/>
            </a:endParaRPr>
          </a:p>
        </p:txBody>
      </p:sp>
      <p:sp>
        <p:nvSpPr>
          <p:cNvPr id="10" name="Rectangle 9"/>
          <p:cNvSpPr/>
          <p:nvPr/>
        </p:nvSpPr>
        <p:spPr>
          <a:xfrm>
            <a:off x="126668" y="3499021"/>
            <a:ext cx="8715784" cy="523220"/>
          </a:xfrm>
          <a:prstGeom prst="rect">
            <a:avLst/>
          </a:prstGeom>
        </p:spPr>
        <p:txBody>
          <a:bodyPr wrap="none">
            <a:spAutoFit/>
          </a:bodyPr>
          <a:lstStyle/>
          <a:p>
            <a:r>
              <a:rPr lang="vi-VN" sz="2800" dirty="0">
                <a:cs typeface="Arial" panose="020B0604020202020204" pitchFamily="34" charset="0"/>
              </a:rPr>
              <a:t>b) Thay x = 3 vào công thức y = -40x + 256 ta được: </a:t>
            </a:r>
            <a:endParaRPr lang="en-US" sz="2800" dirty="0">
              <a:latin typeface="Arial" panose="020B0604020202020204" pitchFamily="34" charset="0"/>
              <a:cs typeface="Arial" panose="020B0604020202020204" pitchFamily="34" charset="0"/>
            </a:endParaRPr>
          </a:p>
        </p:txBody>
      </p:sp>
      <p:graphicFrame>
        <p:nvGraphicFramePr>
          <p:cNvPr id="11" name="Object 11"/>
          <p:cNvGraphicFramePr>
            <a:graphicFrameLocks noChangeAspect="1"/>
          </p:cNvGraphicFramePr>
          <p:nvPr>
            <p:extLst>
              <p:ext uri="{D42A27DB-BD31-4B8C-83A1-F6EECF244321}">
                <p14:modId xmlns:p14="http://schemas.microsoft.com/office/powerpoint/2010/main" val="3878657371"/>
              </p:ext>
            </p:extLst>
          </p:nvPr>
        </p:nvGraphicFramePr>
        <p:xfrm>
          <a:off x="8636538" y="3587522"/>
          <a:ext cx="2806700" cy="1568450"/>
        </p:xfrm>
        <a:graphic>
          <a:graphicData uri="http://schemas.openxmlformats.org/presentationml/2006/ole">
            <mc:AlternateContent xmlns:mc="http://schemas.openxmlformats.org/markup-compatibility/2006">
              <mc:Choice xmlns:v="urn:schemas-microsoft-com:vml" Requires="v">
                <p:oleObj name="Equation" r:id="rId4" imgW="1346040" imgH="761760" progId="Equation.DSMT4">
                  <p:embed/>
                </p:oleObj>
              </mc:Choice>
              <mc:Fallback>
                <p:oleObj name="Equation" r:id="rId4" imgW="1346040" imgH="761760" progId="Equation.DSMT4">
                  <p:embed/>
                  <p:pic>
                    <p:nvPicPr>
                      <p:cNvPr id="7" name="Object 11"/>
                      <p:cNvPicPr>
                        <a:picLocks noChangeAspect="1" noChangeArrowheads="1"/>
                      </p:cNvPicPr>
                      <p:nvPr/>
                    </p:nvPicPr>
                    <p:blipFill>
                      <a:blip r:embed="rId5"/>
                      <a:srcRect/>
                      <a:stretch>
                        <a:fillRect/>
                      </a:stretch>
                    </p:blipFill>
                    <p:spPr bwMode="auto">
                      <a:xfrm>
                        <a:off x="8636538" y="3587522"/>
                        <a:ext cx="2806700" cy="1568450"/>
                      </a:xfrm>
                      <a:prstGeom prst="rect">
                        <a:avLst/>
                      </a:prstGeom>
                      <a:noFill/>
                      <a:ln>
                        <a:noFill/>
                      </a:ln>
                    </p:spPr>
                  </p:pic>
                </p:oleObj>
              </mc:Fallback>
            </mc:AlternateContent>
          </a:graphicData>
        </a:graphic>
      </p:graphicFrame>
      <p:sp>
        <p:nvSpPr>
          <p:cNvPr id="12" name="TextBox 11"/>
          <p:cNvSpPr txBox="1"/>
          <p:nvPr/>
        </p:nvSpPr>
        <p:spPr>
          <a:xfrm>
            <a:off x="481041" y="5416731"/>
            <a:ext cx="10131300" cy="523220"/>
          </a:xfrm>
          <a:prstGeom prst="rect">
            <a:avLst/>
          </a:prstGeom>
          <a:noFill/>
        </p:spPr>
        <p:txBody>
          <a:bodyPr wrap="none" rtlCol="0">
            <a:spAutoFit/>
          </a:bodyPr>
          <a:lstStyle/>
          <a:p>
            <a:r>
              <a:rPr lang="vi-VN" sz="2800" dirty="0">
                <a:latin typeface="Arial" panose="020B0604020202020204" pitchFamily="34" charset="0"/>
                <a:cs typeface="Arial" panose="020B0604020202020204" pitchFamily="34" charset="0"/>
              </a:rPr>
              <a:t>Vậy độ cao khi nó bay xuống sau 3 giây là : 256 – 136 = 120m</a:t>
            </a:r>
            <a:endParaRPr lang="en-US" sz="2800" dirty="0">
              <a:latin typeface="Arial" panose="020B0604020202020204" pitchFamily="34" charset="0"/>
              <a:cs typeface="Arial" panose="020B0604020202020204" pitchFamily="34" charset="0"/>
            </a:endParaRPr>
          </a:p>
        </p:txBody>
      </p:sp>
      <p:sp>
        <p:nvSpPr>
          <p:cNvPr id="2" name="Rectangle 1"/>
          <p:cNvSpPr/>
          <p:nvPr/>
        </p:nvSpPr>
        <p:spPr>
          <a:xfrm>
            <a:off x="215007" y="393252"/>
            <a:ext cx="1164101" cy="523220"/>
          </a:xfrm>
          <a:prstGeom prst="rect">
            <a:avLst/>
          </a:prstGeom>
        </p:spPr>
        <p:txBody>
          <a:bodyPr wrap="none">
            <a:spAutoFit/>
          </a:bodyPr>
          <a:lstStyle/>
          <a:p>
            <a:r>
              <a:rPr lang="vi-VN" sz="2800" b="1" dirty="0">
                <a:solidFill>
                  <a:srgbClr val="FF0000"/>
                </a:solidFill>
                <a:latin typeface="Arial" panose="020B0604020202020204" pitchFamily="34" charset="0"/>
                <a:cs typeface="Arial" panose="020B0604020202020204" pitchFamily="34" charset="0"/>
              </a:rPr>
              <a:t>Bài 3:</a:t>
            </a:r>
            <a:endParaRPr lang="vi-VN" sz="2800" dirty="0">
              <a:cs typeface="Arial" panose="020B0604020202020204" pitchFamily="34" charset="0"/>
            </a:endParaRPr>
          </a:p>
        </p:txBody>
      </p:sp>
    </p:spTree>
    <p:extLst>
      <p:ext uri="{BB962C8B-B14F-4D97-AF65-F5344CB8AC3E}">
        <p14:creationId xmlns:p14="http://schemas.microsoft.com/office/powerpoint/2010/main" val="34855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54983" y="1314557"/>
            <a:ext cx="1203701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b="1" dirty="0" err="1"/>
              <a:t>Vẽ</a:t>
            </a:r>
            <a:r>
              <a:rPr lang="en-US" altLang="en-US" b="1" dirty="0"/>
              <a:t> </a:t>
            </a:r>
            <a:r>
              <a:rPr lang="en-US" altLang="en-US" b="1" dirty="0" err="1"/>
              <a:t>lại</a:t>
            </a:r>
            <a:r>
              <a:rPr lang="en-US" altLang="en-US" b="1" dirty="0"/>
              <a:t> </a:t>
            </a:r>
            <a:r>
              <a:rPr lang="en-US" altLang="en-US" b="1" dirty="0" err="1"/>
              <a:t>bản</a:t>
            </a:r>
            <a:r>
              <a:rPr lang="en-US" altLang="en-US" b="1" dirty="0"/>
              <a:t> </a:t>
            </a:r>
            <a:r>
              <a:rPr lang="en-US" altLang="en-US" b="1" dirty="0" err="1"/>
              <a:t>đồ</a:t>
            </a:r>
            <a:r>
              <a:rPr lang="en-US" altLang="en-US" b="1" dirty="0"/>
              <a:t> </a:t>
            </a:r>
            <a:r>
              <a:rPr lang="en-US" altLang="en-US" b="1" dirty="0" err="1"/>
              <a:t>tư</a:t>
            </a:r>
            <a:r>
              <a:rPr lang="en-US" altLang="en-US" b="1" dirty="0"/>
              <a:t> </a:t>
            </a:r>
            <a:r>
              <a:rPr lang="en-US" altLang="en-US" b="1" dirty="0" err="1"/>
              <a:t>duy</a:t>
            </a:r>
            <a:r>
              <a:rPr lang="en-US" altLang="en-US" b="1" dirty="0"/>
              <a:t> </a:t>
            </a:r>
            <a:r>
              <a:rPr lang="en-US" altLang="en-US" b="1" dirty="0" err="1"/>
              <a:t>tóm</a:t>
            </a:r>
            <a:r>
              <a:rPr lang="en-US" altLang="en-US" b="1" dirty="0"/>
              <a:t> </a:t>
            </a:r>
            <a:r>
              <a:rPr lang="en-US" altLang="en-US" b="1" dirty="0" err="1"/>
              <a:t>tắt</a:t>
            </a:r>
            <a:r>
              <a:rPr lang="en-US" altLang="en-US" b="1" dirty="0"/>
              <a:t> </a:t>
            </a:r>
            <a:r>
              <a:rPr lang="en-US" altLang="en-US" b="1" dirty="0" err="1"/>
              <a:t>kiến</a:t>
            </a:r>
            <a:r>
              <a:rPr lang="en-US" altLang="en-US" b="1" dirty="0"/>
              <a:t> </a:t>
            </a:r>
            <a:r>
              <a:rPr lang="en-US" altLang="en-US" b="1" dirty="0" err="1"/>
              <a:t>thức</a:t>
            </a:r>
            <a:r>
              <a:rPr lang="en-US" altLang="en-US" b="1" dirty="0"/>
              <a:t> </a:t>
            </a:r>
            <a:r>
              <a:rPr lang="en-US" altLang="en-US" b="1" dirty="0" err="1"/>
              <a:t>trọng</a:t>
            </a:r>
            <a:r>
              <a:rPr lang="en-US" altLang="en-US" b="1" dirty="0"/>
              <a:t> </a:t>
            </a:r>
            <a:r>
              <a:rPr lang="en-US" altLang="en-US" b="1" dirty="0" err="1"/>
              <a:t>tâm</a:t>
            </a:r>
            <a:r>
              <a:rPr lang="en-US" altLang="en-US" b="1" dirty="0"/>
              <a:t> </a:t>
            </a:r>
            <a:r>
              <a:rPr lang="en-US" altLang="en-US" b="1" dirty="0" err="1"/>
              <a:t>chương</a:t>
            </a:r>
            <a:r>
              <a:rPr lang="en-US" altLang="en-US" b="1" dirty="0"/>
              <a:t> II</a:t>
            </a:r>
          </a:p>
          <a:p>
            <a:pPr eaLnBrk="1" hangingPunct="1">
              <a:spcBef>
                <a:spcPct val="50000"/>
              </a:spcBef>
              <a:buFont typeface="Wingdings" panose="05000000000000000000" pitchFamily="2" charset="2"/>
              <a:buChar char="Ø"/>
            </a:pPr>
            <a:r>
              <a:rPr lang="en-US" altLang="en-US" b="1" dirty="0" err="1"/>
              <a:t>Làm</a:t>
            </a:r>
            <a:r>
              <a:rPr lang="en-US" altLang="en-US" b="1" dirty="0"/>
              <a:t> </a:t>
            </a:r>
            <a:r>
              <a:rPr lang="en-US" altLang="en-US" b="1" dirty="0" err="1"/>
              <a:t>các</a:t>
            </a:r>
            <a:r>
              <a:rPr lang="en-US" altLang="en-US" b="1" dirty="0"/>
              <a:t> </a:t>
            </a:r>
            <a:r>
              <a:rPr lang="en-US" altLang="en-US" b="1" dirty="0" err="1"/>
              <a:t>bài</a:t>
            </a:r>
            <a:r>
              <a:rPr lang="en-US" altLang="en-US" b="1" dirty="0"/>
              <a:t> </a:t>
            </a:r>
            <a:r>
              <a:rPr lang="en-US" altLang="en-US" b="1" dirty="0" err="1"/>
              <a:t>tập</a:t>
            </a:r>
            <a:r>
              <a:rPr lang="en-US" altLang="en-US" b="1" dirty="0"/>
              <a:t>: 33, 34 ,35, 36, 38 SGK</a:t>
            </a:r>
          </a:p>
          <a:p>
            <a:pPr eaLnBrk="1" hangingPunct="1">
              <a:spcBef>
                <a:spcPct val="50000"/>
              </a:spcBef>
              <a:buFont typeface="Wingdings" panose="05000000000000000000" pitchFamily="2" charset="2"/>
              <a:buChar char="Ø"/>
            </a:pPr>
            <a:r>
              <a:rPr lang="en-US" altLang="en-US" b="1" dirty="0" err="1"/>
              <a:t>Làm</a:t>
            </a:r>
            <a:r>
              <a:rPr lang="en-US" altLang="en-US" b="1" dirty="0"/>
              <a:t> </a:t>
            </a:r>
            <a:r>
              <a:rPr lang="en-US" altLang="en-US" b="1" dirty="0" err="1"/>
              <a:t>các</a:t>
            </a:r>
            <a:r>
              <a:rPr lang="en-US" altLang="en-US" b="1" dirty="0"/>
              <a:t> </a:t>
            </a:r>
            <a:r>
              <a:rPr lang="en-US" altLang="en-US" b="1" dirty="0" err="1"/>
              <a:t>bài</a:t>
            </a:r>
            <a:r>
              <a:rPr lang="en-US" altLang="en-US" b="1" dirty="0"/>
              <a:t> </a:t>
            </a:r>
            <a:r>
              <a:rPr lang="en-US" altLang="en-US" b="1" dirty="0" err="1"/>
              <a:t>tập</a:t>
            </a:r>
            <a:r>
              <a:rPr lang="en-US" altLang="en-US" b="1" dirty="0"/>
              <a:t> </a:t>
            </a:r>
            <a:r>
              <a:rPr lang="en-US" altLang="en-US" b="1" dirty="0" err="1"/>
              <a:t>trong</a:t>
            </a:r>
            <a:r>
              <a:rPr lang="en-US" altLang="en-US" b="1" dirty="0"/>
              <a:t> </a:t>
            </a:r>
            <a:r>
              <a:rPr lang="en-US" altLang="en-US" b="1" dirty="0" err="1"/>
              <a:t>đề</a:t>
            </a:r>
            <a:r>
              <a:rPr lang="en-US" altLang="en-US" b="1" dirty="0"/>
              <a:t> </a:t>
            </a:r>
            <a:r>
              <a:rPr lang="en-US" altLang="en-US" b="1" dirty="0" err="1"/>
              <a:t>cương</a:t>
            </a:r>
            <a:endParaRPr lang="en-US" altLang="en-US" b="1" dirty="0"/>
          </a:p>
          <a:p>
            <a:pPr eaLnBrk="1" hangingPunct="1">
              <a:spcBef>
                <a:spcPct val="50000"/>
              </a:spcBef>
              <a:buFont typeface="Wingdings" panose="05000000000000000000" pitchFamily="2" charset="2"/>
              <a:buChar char="Ø"/>
            </a:pPr>
            <a:r>
              <a:rPr lang="en-US" altLang="en-US" b="1" dirty="0" err="1"/>
              <a:t>Tiết</a:t>
            </a:r>
            <a:r>
              <a:rPr lang="en-US" altLang="en-US" b="1" dirty="0"/>
              <a:t> </a:t>
            </a:r>
            <a:r>
              <a:rPr lang="en-US" altLang="en-US" b="1" dirty="0" err="1"/>
              <a:t>sau</a:t>
            </a:r>
            <a:r>
              <a:rPr lang="en-US" altLang="en-US" b="1" dirty="0"/>
              <a:t> </a:t>
            </a:r>
            <a:r>
              <a:rPr lang="en-US" altLang="en-US" b="1" dirty="0" err="1"/>
              <a:t>kiểm</a:t>
            </a:r>
            <a:r>
              <a:rPr lang="en-US" altLang="en-US" b="1" dirty="0"/>
              <a:t> </a:t>
            </a:r>
            <a:r>
              <a:rPr lang="en-US" altLang="en-US" b="1" dirty="0" err="1"/>
              <a:t>tra</a:t>
            </a:r>
            <a:r>
              <a:rPr lang="en-US" altLang="en-US" b="1" dirty="0"/>
              <a:t> </a:t>
            </a:r>
            <a:r>
              <a:rPr lang="vi-VN" altLang="en-US" b="1" dirty="0"/>
              <a:t>giữa kì 1.</a:t>
            </a:r>
            <a:endParaRPr lang="en-US" altLang="en-US" b="1" dirty="0"/>
          </a:p>
          <a:p>
            <a:pPr eaLnBrk="1" hangingPunct="1">
              <a:spcBef>
                <a:spcPct val="0"/>
              </a:spcBef>
              <a:buFontTx/>
              <a:buNone/>
            </a:pPr>
            <a:endParaRPr lang="en-US" altLang="en-US" sz="2000" b="1" dirty="0"/>
          </a:p>
          <a:p>
            <a:pPr eaLnBrk="1" hangingPunct="1">
              <a:spcBef>
                <a:spcPct val="0"/>
              </a:spcBef>
              <a:buFontTx/>
              <a:buNone/>
            </a:pPr>
            <a:endParaRPr lang="en-US" altLang="en-US" sz="2000" b="1" dirty="0"/>
          </a:p>
          <a:p>
            <a:pPr eaLnBrk="1" hangingPunct="1">
              <a:spcBef>
                <a:spcPct val="50000"/>
              </a:spcBef>
              <a:buFont typeface="Wingdings" panose="05000000000000000000" pitchFamily="2" charset="2"/>
              <a:buChar char="Ø"/>
            </a:pPr>
            <a:endParaRPr lang="en-US" altLang="en-US" sz="2000" b="1" dirty="0"/>
          </a:p>
          <a:p>
            <a:pPr eaLnBrk="1" hangingPunct="1">
              <a:spcBef>
                <a:spcPct val="50000"/>
              </a:spcBef>
            </a:pPr>
            <a:endParaRPr lang="en-US" altLang="en-US" sz="2000" b="1" dirty="0"/>
          </a:p>
          <a:p>
            <a:pPr eaLnBrk="1" hangingPunct="1">
              <a:spcBef>
                <a:spcPct val="50000"/>
              </a:spcBef>
            </a:pPr>
            <a:endParaRPr lang="en-US" altLang="en-US" sz="2000" b="1" dirty="0"/>
          </a:p>
        </p:txBody>
      </p:sp>
      <p:sp>
        <p:nvSpPr>
          <p:cNvPr id="5" name="!!4">
            <a:extLst>
              <a:ext uri="{FF2B5EF4-FFF2-40B4-BE49-F238E27FC236}">
                <a16:creationId xmlns:a16="http://schemas.microsoft.com/office/drawing/2014/main" id="{58E6D429-DC53-47C4-8036-1E9D12B8E28B}"/>
              </a:ext>
            </a:extLst>
          </p:cNvPr>
          <p:cNvSpPr/>
          <p:nvPr/>
        </p:nvSpPr>
        <p:spPr>
          <a:xfrm>
            <a:off x="2038565" y="607136"/>
            <a:ext cx="71489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cs typeface="Times New Roman" panose="02020603050405020304" pitchFamily="18" charset="0"/>
              </a:rPr>
              <a:t>HƯỚNG DẪN TỰ HỌC Ở NHÀ:</a:t>
            </a:r>
            <a:endParaRPr lang="en-US" sz="3200" b="1" dirty="0">
              <a:cs typeface="Times New Roman" panose="02020603050405020304" pitchFamily="18" charset="0"/>
            </a:endParaRPr>
          </a:p>
        </p:txBody>
      </p:sp>
    </p:spTree>
    <p:extLst>
      <p:ext uri="{BB962C8B-B14F-4D97-AF65-F5344CB8AC3E}">
        <p14:creationId xmlns:p14="http://schemas.microsoft.com/office/powerpoint/2010/main" val="285031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4203" y="2242789"/>
            <a:ext cx="9903861" cy="747110"/>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83518" y="2289857"/>
            <a:ext cx="10327808" cy="1342118"/>
          </a:xfrm>
        </p:spPr>
        <p:txBody>
          <a:bodyPr vert="horz" lIns="91440" tIns="45720" rIns="91440" bIns="45720" rtlCol="0" anchor="t">
            <a:normAutofit/>
          </a:bodyPr>
          <a:lstStyle/>
          <a:p>
            <a:pPr marL="0" indent="0">
              <a:buNone/>
            </a:pPr>
            <a:r>
              <a:rPr lang="vi-VN" dirty="0">
                <a:solidFill>
                  <a:srgbClr val="FAED3B"/>
                </a:solidFill>
                <a:latin typeface="Arial" panose="020B0604020202020204" pitchFamily="34" charset="0"/>
                <a:ea typeface="Tahoma"/>
                <a:cs typeface="Arial" panose="020B0604020202020204" pitchFamily="34" charset="0"/>
              </a:rPr>
              <a:t>   </a:t>
            </a:r>
            <a:r>
              <a:rPr lang="vi-VN" sz="3200" dirty="0">
                <a:solidFill>
                  <a:srgbClr val="FAED3B"/>
                </a:solidFill>
                <a:latin typeface="Arial" panose="020B0604020202020204" pitchFamily="34" charset="0"/>
                <a:ea typeface="Tahoma"/>
                <a:cs typeface="Arial" panose="020B0604020202020204" pitchFamily="34" charset="0"/>
              </a:rPr>
              <a:t>Hàm số bậc nhất có dạng tổng quát  y= ax + b (a ≠ 0)</a:t>
            </a:r>
            <a:endParaRPr lang="en-US" sz="3200" dirty="0">
              <a:solidFill>
                <a:srgbClr val="FAED3B"/>
              </a:solidFill>
              <a:latin typeface="Arial" panose="020B0604020202020204" pitchFamily="34" charset="0"/>
              <a:ea typeface="Tahoma"/>
              <a:cs typeface="Arial" panose="020B0604020202020204"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44204" y="1103808"/>
            <a:ext cx="9903861" cy="7127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dirty="0">
                <a:solidFill>
                  <a:schemeClr val="accent5">
                    <a:lumMod val="50000"/>
                  </a:schemeClr>
                </a:solidFill>
                <a:latin typeface="Arial" panose="020B0604020202020204" pitchFamily="34" charset="0"/>
                <a:ea typeface="Tahoma"/>
                <a:cs typeface="Arial" panose="020B0604020202020204" pitchFamily="34" charset="0"/>
              </a:rPr>
              <a:t>Nêu dạng tổng quát của hàm số bậc nhất ?</a:t>
            </a:r>
            <a:endParaRPr lang="en-US" sz="3200" dirty="0">
              <a:solidFill>
                <a:schemeClr val="accent5">
                  <a:lumMod val="50000"/>
                </a:schemeClr>
              </a:solidFill>
              <a:latin typeface="Arial" panose="020B0604020202020204" pitchFamily="34" charset="0"/>
              <a:ea typeface="Tahoma"/>
              <a:cs typeface="Arial" panose="020B0604020202020204"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sp>
        <p:nvSpPr>
          <p:cNvPr id="6" name="Right Arrow 5">
            <a:hlinkClick r:id="rId2" action="ppaction://hlinksldjump"/>
          </p:cNvPr>
          <p:cNvSpPr/>
          <p:nvPr/>
        </p:nvSpPr>
        <p:spPr>
          <a:xfrm>
            <a:off x="11042293" y="59730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2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 y="767543"/>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2791396" y="1242468"/>
            <a:ext cx="10148422" cy="584775"/>
          </a:xfrm>
          <a:prstGeom prst="rect">
            <a:avLst/>
          </a:prstGeom>
          <a:noFill/>
        </p:spPr>
        <p:txBody>
          <a:bodyPr wrap="square">
            <a:spAutoFit/>
          </a:bodyPr>
          <a:lstStyle/>
          <a:p>
            <a:pPr algn="just"/>
            <a:r>
              <a:rPr lang="vi-VN"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Hàm số bậc nhất có tính chất như thế nào?</a:t>
            </a:r>
            <a:endParaRPr lang="en-US" sz="3200" b="1" dirty="0">
              <a:solidFill>
                <a:srgbClr val="0070C0"/>
              </a:solidFill>
              <a:latin typeface="Arial" panose="020B0604020202020204" pitchFamily="34" charset="0"/>
              <a:cs typeface="Arial" panose="020B0604020202020204" pitchFamily="34" charset="0"/>
            </a:endParaRPr>
          </a:p>
        </p:txBody>
      </p:sp>
      <p:sp>
        <p:nvSpPr>
          <p:cNvPr id="13"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sp>
        <p:nvSpPr>
          <p:cNvPr id="2" name="Rounded Rectangle 1"/>
          <p:cNvSpPr/>
          <p:nvPr/>
        </p:nvSpPr>
        <p:spPr>
          <a:xfrm>
            <a:off x="2791396" y="1260974"/>
            <a:ext cx="9320463" cy="1764632"/>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vi-VN" sz="3200" dirty="0">
              <a:solidFill>
                <a:srgbClr val="FAED3B"/>
              </a:solidFill>
              <a:latin typeface="Arial" panose="020B0604020202020204" pitchFamily="34" charset="0"/>
              <a:cs typeface="Arial" panose="020B0604020202020204" pitchFamily="34" charset="0"/>
            </a:endParaRPr>
          </a:p>
          <a:p>
            <a:pPr algn="ctr"/>
            <a:r>
              <a:rPr lang="vi-VN" sz="3200" dirty="0">
                <a:solidFill>
                  <a:srgbClr val="FAED3B"/>
                </a:solidFill>
                <a:latin typeface="Arial" panose="020B0604020202020204" pitchFamily="34" charset="0"/>
                <a:cs typeface="Arial" panose="020B0604020202020204" pitchFamily="34" charset="0"/>
              </a:rPr>
              <a:t>Hàm số bậc nhất xác định với mọi x thuộc R.</a:t>
            </a:r>
          </a:p>
          <a:p>
            <a:pPr marL="457200" indent="-457200" algn="ctr">
              <a:buFontTx/>
              <a:buChar char="-"/>
            </a:pPr>
            <a:r>
              <a:rPr lang="vi-VN" sz="3200" dirty="0">
                <a:solidFill>
                  <a:srgbClr val="FAED3B"/>
                </a:solidFill>
                <a:latin typeface="Arial" panose="020B0604020202020204" pitchFamily="34" charset="0"/>
                <a:cs typeface="Arial" panose="020B0604020202020204" pitchFamily="34" charset="0"/>
              </a:rPr>
              <a:t>Đồng biến trên R khi a &gt; 0</a:t>
            </a:r>
          </a:p>
          <a:p>
            <a:pPr marL="457200" indent="-457200" algn="ctr">
              <a:buFontTx/>
              <a:buChar char="-"/>
            </a:pPr>
            <a:r>
              <a:rPr lang="vi-VN" sz="3200" dirty="0">
                <a:solidFill>
                  <a:srgbClr val="FAED3B"/>
                </a:solidFill>
                <a:latin typeface="Arial" panose="020B0604020202020204" pitchFamily="34" charset="0"/>
                <a:cs typeface="Arial" panose="020B0604020202020204" pitchFamily="34" charset="0"/>
              </a:rPr>
              <a:t>Nghịch biến trên R khi a &lt; 0</a:t>
            </a:r>
          </a:p>
          <a:p>
            <a:pPr algn="ctr"/>
            <a:endParaRPr lang="en-US" sz="3200" dirty="0">
              <a:solidFill>
                <a:srgbClr val="FAED3B"/>
              </a:solidFill>
              <a:latin typeface="Arial" panose="020B0604020202020204" pitchFamily="34" charset="0"/>
              <a:cs typeface="Arial" panose="020B0604020202020204" pitchFamily="34" charset="0"/>
            </a:endParaRPr>
          </a:p>
        </p:txBody>
      </p:sp>
      <p:sp>
        <p:nvSpPr>
          <p:cNvPr id="3" name="Right Arrow 2">
            <a:hlinkClick r:id="rId3" action="ppaction://hlinksldjump"/>
          </p:cNvPr>
          <p:cNvSpPr/>
          <p:nvPr/>
        </p:nvSpPr>
        <p:spPr>
          <a:xfrm>
            <a:off x="11181347" y="5903495"/>
            <a:ext cx="753979" cy="368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34"/>
                                        </p:tgtEl>
                                      </p:cBhvr>
                                    </p:animEffect>
                                    <p:set>
                                      <p:cBhvr>
                                        <p:cTn id="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0" y="970473"/>
            <a:ext cx="2857500" cy="257175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2857500" y="996247"/>
            <a:ext cx="8194331" cy="1077218"/>
          </a:xfrm>
          <a:prstGeom prst="rect">
            <a:avLst/>
          </a:prstGeom>
          <a:noFill/>
        </p:spPr>
        <p:txBody>
          <a:bodyPr wrap="square">
            <a:spAutoFit/>
          </a:bodyPr>
          <a:lstStyle/>
          <a:p>
            <a:pPr algn="ctr"/>
            <a:r>
              <a:rPr lang="vi-VN"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Nêu các đặc điểm của đồ thị hàm số bậc nhất ? </a:t>
            </a:r>
            <a:endParaRPr lang="en-US" sz="3200" b="1" dirty="0">
              <a:solidFill>
                <a:srgbClr val="0070C0"/>
              </a:solidFill>
              <a:latin typeface="Arial" panose="020B0604020202020204" pitchFamily="34" charset="0"/>
              <a:cs typeface="Arial" panose="020B0604020202020204" pitchFamily="34" charset="0"/>
            </a:endParaRPr>
          </a:p>
        </p:txBody>
      </p:sp>
      <p:sp>
        <p:nvSpPr>
          <p:cNvPr id="13"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sp>
        <p:nvSpPr>
          <p:cNvPr id="3" name="Rounded Rectangle 2"/>
          <p:cNvSpPr/>
          <p:nvPr/>
        </p:nvSpPr>
        <p:spPr>
          <a:xfrm>
            <a:off x="2694002" y="835421"/>
            <a:ext cx="9348181" cy="2476088"/>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vi-VN" sz="3200" dirty="0">
                <a:latin typeface="Arial" panose="020B0604020202020204" pitchFamily="34" charset="0"/>
                <a:cs typeface="Arial" panose="020B0604020202020204" pitchFamily="34" charset="0"/>
              </a:rPr>
              <a:t>Đồ thị hàm số bậc nhất là một đường thẳng  </a:t>
            </a:r>
          </a:p>
          <a:p>
            <a:pPr marL="457200" indent="-457200">
              <a:buFontTx/>
              <a:buChar char="-"/>
            </a:pPr>
            <a:r>
              <a:rPr lang="vi-VN" sz="3200" dirty="0">
                <a:latin typeface="Arial" panose="020B0604020202020204" pitchFamily="34" charset="0"/>
                <a:cs typeface="Arial" panose="020B0604020202020204" pitchFamily="34" charset="0"/>
              </a:rPr>
              <a:t>cắt trục tung tại điểm có tung độ bằng b.</a:t>
            </a:r>
          </a:p>
          <a:p>
            <a:pPr marL="457200" indent="-457200">
              <a:buFontTx/>
              <a:buChar char="-"/>
            </a:pPr>
            <a:r>
              <a:rPr lang="vi-VN" sz="3200" dirty="0">
                <a:latin typeface="Arial" panose="020B0604020202020204" pitchFamily="34" charset="0"/>
                <a:cs typeface="Arial" panose="020B0604020202020204" pitchFamily="34" charset="0"/>
              </a:rPr>
              <a:t>song song với đường thẳng y = ax khi b≠0 </a:t>
            </a:r>
          </a:p>
          <a:p>
            <a:pPr marL="457200" indent="-457200">
              <a:buFontTx/>
              <a:buChar char="-"/>
            </a:pPr>
            <a:r>
              <a:rPr lang="vi-VN" sz="3200" dirty="0">
                <a:latin typeface="Arial" panose="020B0604020202020204" pitchFamily="34" charset="0"/>
                <a:cs typeface="Arial" panose="020B0604020202020204" pitchFamily="34" charset="0"/>
              </a:rPr>
              <a:t>trùng với đường thẳng y = ax khi b = 0.</a:t>
            </a:r>
          </a:p>
        </p:txBody>
      </p:sp>
      <p:sp>
        <p:nvSpPr>
          <p:cNvPr id="9" name="Right Arrow 8">
            <a:hlinkClick r:id="rId3" action="ppaction://hlinksldjump"/>
          </p:cNvPr>
          <p:cNvSpPr/>
          <p:nvPr/>
        </p:nvSpPr>
        <p:spPr>
          <a:xfrm>
            <a:off x="11205275" y="6044339"/>
            <a:ext cx="697423" cy="480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xit" presetSubtype="0" fill="hold" grpId="0" nodeType="with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3A062DA-93BF-4842-B601-4404401BCCE3}"/>
                  </a:ext>
                </a:extLst>
              </p:cNvPr>
              <p:cNvSpPr txBox="1"/>
              <p:nvPr/>
            </p:nvSpPr>
            <p:spPr>
              <a:xfrm>
                <a:off x="75818" y="716007"/>
                <a:ext cx="11335502" cy="1692771"/>
              </a:xfrm>
              <a:prstGeom prst="rect">
                <a:avLst/>
              </a:prstGeom>
              <a:noFill/>
            </p:spPr>
            <p:txBody>
              <a:bodyPr wrap="square">
                <a:spAutoFit/>
              </a:bodyPr>
              <a:lstStyle/>
              <a:p>
                <a:pPr algn="ctr"/>
                <a:r>
                  <a:rPr lang="vi-VN" sz="3200" dirty="0">
                    <a:solidFill>
                      <a:srgbClr val="0070C0"/>
                    </a:solidFill>
                    <a:latin typeface="Arial" panose="020B0604020202020204" pitchFamily="34" charset="0"/>
                    <a:cs typeface="Arial" panose="020B0604020202020204" pitchFamily="34" charset="0"/>
                  </a:rPr>
                  <a:t>Nêu các vị trí tương đối của hai đường thẳng </a:t>
                </a:r>
              </a:p>
              <a:p>
                <a:pPr algn="ctr"/>
                <a:r>
                  <a:rPr lang="vi-VN" sz="3200" dirty="0">
                    <a:solidFill>
                      <a:srgbClr val="0070C0"/>
                    </a:solidFill>
                    <a:latin typeface="Arial" panose="020B0604020202020204" pitchFamily="34" charset="0"/>
                    <a:cs typeface="Arial" panose="020B0604020202020204" pitchFamily="34" charset="0"/>
                  </a:rPr>
                  <a:t>y</a:t>
                </a:r>
                <a14:m>
                  <m:oMath xmlns:m="http://schemas.openxmlformats.org/officeDocument/2006/math">
                    <m:r>
                      <a:rPr lang="vi-VN" sz="3200" b="0" i="0" smtClean="0">
                        <a:solidFill>
                          <a:srgbClr val="0070C0"/>
                        </a:solidFill>
                        <a:latin typeface="Cambria Math" panose="02040503050406030204" pitchFamily="18" charset="0"/>
                      </a:rPr>
                      <m:t>=</m:t>
                    </m:r>
                    <m:r>
                      <a:rPr lang="vi-VN" sz="3200" b="1" i="0" smtClean="0">
                        <a:solidFill>
                          <a:srgbClr val="0070C0"/>
                        </a:solidFill>
                        <a:latin typeface="Cambria Math" panose="02040503050406030204" pitchFamily="18" charset="0"/>
                      </a:rPr>
                      <m:t> </m:t>
                    </m:r>
                    <m:r>
                      <m:rPr>
                        <m:sty m:val="p"/>
                      </m:rPr>
                      <a:rPr lang="vi-VN" sz="3200" b="1" i="1">
                        <a:solidFill>
                          <a:srgbClr val="0070C0"/>
                        </a:solidFill>
                        <a:latin typeface="Cambria Math" panose="02040503050406030204" pitchFamily="18" charset="0"/>
                      </a:rPr>
                      <m:t>ax</m:t>
                    </m:r>
                    <m:r>
                      <a:rPr lang="vi-VN" sz="3200" b="1" i="1" smtClean="0">
                        <a:solidFill>
                          <a:srgbClr val="0070C0"/>
                        </a:solidFill>
                        <a:latin typeface="Cambria Math" panose="02040503050406030204" pitchFamily="18" charset="0"/>
                      </a:rPr>
                      <m:t>+ </m:t>
                    </m:r>
                    <m:r>
                      <m:rPr>
                        <m:sty m:val="p"/>
                      </m:rPr>
                      <a:rPr lang="vi-VN" sz="3200" b="1" i="1">
                        <a:solidFill>
                          <a:srgbClr val="0070C0"/>
                        </a:solidFill>
                        <a:latin typeface="Cambria Math" panose="02040503050406030204" pitchFamily="18" charset="0"/>
                      </a:rPr>
                      <m:t>b</m:t>
                    </m:r>
                    <m:r>
                      <a:rPr lang="vi-VN" sz="3200" b="1" i="1" smtClean="0">
                        <a:solidFill>
                          <a:srgbClr val="0070C0"/>
                        </a:solidFill>
                        <a:latin typeface="Cambria Math" panose="02040503050406030204" pitchFamily="18" charset="0"/>
                      </a:rPr>
                      <m:t> (</m:t>
                    </m:r>
                    <m:r>
                      <m:rPr>
                        <m:sty m:val="p"/>
                      </m:rPr>
                      <a:rPr lang="vi-VN" sz="3200" b="1" i="1">
                        <a:solidFill>
                          <a:srgbClr val="0070C0"/>
                        </a:solidFill>
                        <a:latin typeface="Cambria Math" panose="02040503050406030204" pitchFamily="18" charset="0"/>
                      </a:rPr>
                      <m:t>d</m:t>
                    </m:r>
                    <m:r>
                      <a:rPr lang="vi-VN" sz="3200" b="1" i="1">
                        <a:solidFill>
                          <a:srgbClr val="0070C0"/>
                        </a:solidFill>
                        <a:latin typeface="Cambria Math" panose="02040503050406030204" pitchFamily="18" charset="0"/>
                      </a:rPr>
                      <m:t>)</m:t>
                    </m:r>
                    <m:r>
                      <a:rPr lang="vi-VN" sz="3200" b="1" i="0" smtClean="0">
                        <a:solidFill>
                          <a:srgbClr val="0070C0"/>
                        </a:solidFill>
                        <a:latin typeface="Cambria Math" panose="02040503050406030204" pitchFamily="18" charset="0"/>
                      </a:rPr>
                      <m:t>   </m:t>
                    </m:r>
                  </m:oMath>
                </a14:m>
                <a:r>
                  <a:rPr lang="vi-VN" sz="3200" dirty="0">
                    <a:solidFill>
                      <a:srgbClr val="0070C0"/>
                    </a:solidFill>
                    <a:latin typeface="Arial" panose="020B0604020202020204" pitchFamily="34" charset="0"/>
                    <a:cs typeface="Arial" panose="020B0604020202020204" pitchFamily="34" charset="0"/>
                  </a:rPr>
                  <a:t>và</a:t>
                </a:r>
                <a14:m>
                  <m:oMath xmlns:m="http://schemas.openxmlformats.org/officeDocument/2006/math">
                    <m:r>
                      <a:rPr lang="vi-VN" sz="3200" b="1" i="0" smtClean="0">
                        <a:solidFill>
                          <a:srgbClr val="0070C0"/>
                        </a:solidFill>
                        <a:latin typeface="Cambria Math" panose="02040503050406030204" pitchFamily="18" charset="0"/>
                      </a:rPr>
                      <m:t>   </m:t>
                    </m:r>
                    <m:sSub>
                      <m:sSubPr>
                        <m:ctrlPr>
                          <a:rPr lang="en-US" sz="3200" b="1" i="1">
                            <a:solidFill>
                              <a:srgbClr val="0070C0"/>
                            </a:solidFill>
                            <a:latin typeface="Cambria Math" panose="02040503050406030204" pitchFamily="18" charset="0"/>
                          </a:rPr>
                        </m:ctrlPr>
                      </m:sSubPr>
                      <m:e>
                        <m:r>
                          <m:rPr>
                            <m:sty m:val="p"/>
                          </m:rPr>
                          <a:rPr lang="vi-VN" sz="3200" b="1" i="1">
                            <a:solidFill>
                              <a:srgbClr val="0070C0"/>
                            </a:solidFill>
                            <a:latin typeface="Cambria Math" panose="02040503050406030204" pitchFamily="18" charset="0"/>
                          </a:rPr>
                          <m:t>y</m:t>
                        </m:r>
                        <m:r>
                          <a:rPr lang="vi-VN" sz="3200" b="1" i="1">
                            <a:solidFill>
                              <a:srgbClr val="0070C0"/>
                            </a:solidFill>
                            <a:latin typeface="Cambria Math" panose="02040503050406030204" pitchFamily="18" charset="0"/>
                          </a:rPr>
                          <m:t>=</m:t>
                        </m:r>
                        <m:r>
                          <m:rPr>
                            <m:sty m:val="p"/>
                          </m:rPr>
                          <a:rPr lang="vi-VN" sz="3200" b="1" i="1" smtClean="0">
                            <a:solidFill>
                              <a:srgbClr val="0070C0"/>
                            </a:solidFill>
                            <a:latin typeface="Cambria Math" panose="02040503050406030204" pitchFamily="18" charset="0"/>
                          </a:rPr>
                          <m:t>a</m:t>
                        </m:r>
                        <m:r>
                          <a:rPr lang="vi-VN" sz="3200" b="1" i="1" smtClean="0">
                            <a:solidFill>
                              <a:srgbClr val="0070C0"/>
                            </a:solidFill>
                            <a:latin typeface="Cambria Math" panose="02040503050406030204" pitchFamily="18" charset="0"/>
                          </a:rPr>
                          <m:t>′</m:t>
                        </m:r>
                        <m:r>
                          <m:rPr>
                            <m:sty m:val="p"/>
                          </m:rPr>
                          <a:rPr lang="vi-VN" sz="3200" b="1" i="1">
                            <a:solidFill>
                              <a:srgbClr val="0070C0"/>
                            </a:solidFill>
                            <a:latin typeface="Cambria Math" panose="02040503050406030204" pitchFamily="18" charset="0"/>
                          </a:rPr>
                          <m:t>x</m:t>
                        </m:r>
                        <m:r>
                          <a:rPr lang="vi-VN" sz="3200" b="1" i="1">
                            <a:solidFill>
                              <a:srgbClr val="0070C0"/>
                            </a:solidFill>
                            <a:latin typeface="Cambria Math" panose="02040503050406030204" pitchFamily="18" charset="0"/>
                          </a:rPr>
                          <m:t>+</m:t>
                        </m:r>
                        <m:r>
                          <m:rPr>
                            <m:sty m:val="p"/>
                          </m:rPr>
                          <a:rPr lang="vi-VN" sz="3200" b="1" i="1" smtClean="0">
                            <a:solidFill>
                              <a:srgbClr val="0070C0"/>
                            </a:solidFill>
                            <a:latin typeface="Cambria Math" panose="02040503050406030204" pitchFamily="18" charset="0"/>
                          </a:rPr>
                          <m:t>b</m:t>
                        </m:r>
                        <m:r>
                          <a:rPr lang="vi-VN" sz="3200" b="1" i="1" smtClean="0">
                            <a:solidFill>
                              <a:srgbClr val="0070C0"/>
                            </a:solidFill>
                            <a:latin typeface="Cambria Math" panose="02040503050406030204" pitchFamily="18" charset="0"/>
                          </a:rPr>
                          <m:t>′ (</m:t>
                        </m:r>
                        <m:r>
                          <m:rPr>
                            <m:sty m:val="p"/>
                          </m:rPr>
                          <a:rPr lang="vi-VN" sz="3200" b="1" i="1">
                            <a:solidFill>
                              <a:srgbClr val="0070C0"/>
                            </a:solidFill>
                            <a:latin typeface="Cambria Math" panose="02040503050406030204" pitchFamily="18" charset="0"/>
                          </a:rPr>
                          <m:t>d</m:t>
                        </m:r>
                      </m:e>
                      <m:sub>
                        <m:r>
                          <a:rPr lang="vi-VN" sz="3200" b="1" i="1">
                            <a:solidFill>
                              <a:srgbClr val="0070C0"/>
                            </a:solidFill>
                            <a:latin typeface="Cambria Math" panose="02040503050406030204" pitchFamily="18" charset="0"/>
                          </a:rPr>
                          <m:t>1</m:t>
                        </m:r>
                      </m:sub>
                    </m:sSub>
                    <m:r>
                      <a:rPr lang="vi-VN" sz="3200" b="1" i="1">
                        <a:solidFill>
                          <a:srgbClr val="0070C0"/>
                        </a:solidFill>
                        <a:latin typeface="Cambria Math" panose="02040503050406030204" pitchFamily="18" charset="0"/>
                      </a:rPr>
                      <m:t>)</m:t>
                    </m:r>
                  </m:oMath>
                </a14:m>
                <a:endParaRPr lang="vi-VN" sz="3200" b="1" dirty="0">
                  <a:solidFill>
                    <a:srgbClr val="0070C0"/>
                  </a:solidFill>
                  <a:latin typeface="Arial" panose="020B0604020202020204" pitchFamily="34" charset="0"/>
                  <a:cs typeface="Arial" panose="020B0604020202020204" pitchFamily="34" charset="0"/>
                </a:endParaRPr>
              </a:p>
              <a:p>
                <a:pPr algn="ctr"/>
                <a:endParaRPr lang="en-US" sz="4000" dirty="0">
                  <a:solidFill>
                    <a:srgbClr val="0070C0"/>
                  </a:solidFill>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A3A062DA-93BF-4842-B601-4404401BCCE3}"/>
                  </a:ext>
                </a:extLst>
              </p:cNvPr>
              <p:cNvSpPr txBox="1">
                <a:spLocks noRot="1" noChangeAspect="1" noMove="1" noResize="1" noEditPoints="1" noAdjustHandles="1" noChangeArrowheads="1" noChangeShapeType="1" noTextEdit="1"/>
              </p:cNvSpPr>
              <p:nvPr/>
            </p:nvSpPr>
            <p:spPr>
              <a:xfrm>
                <a:off x="75818" y="716007"/>
                <a:ext cx="11335502" cy="1692771"/>
              </a:xfrm>
              <a:prstGeom prst="rect">
                <a:avLst/>
              </a:prstGeom>
              <a:blipFill>
                <a:blip r:embed="rId3"/>
                <a:stretch>
                  <a:fillRect t="-4676"/>
                </a:stretch>
              </a:blipFill>
            </p:spPr>
            <p:txBody>
              <a:bodyPr/>
              <a:lstStyle/>
              <a:p>
                <a:r>
                  <a:rPr lang="en-US">
                    <a:noFill/>
                  </a:rPr>
                  <a:t> </a:t>
                </a:r>
              </a:p>
            </p:txBody>
          </p:sp>
        </mc:Fallback>
      </mc:AlternateContent>
      <p:sp>
        <p:nvSpPr>
          <p:cNvPr id="13" name="Rectangle: Rounded Corners 19">
            <a:extLst>
              <a:ext uri="{FF2B5EF4-FFF2-40B4-BE49-F238E27FC236}">
                <a16:creationId xmlns:a16="http://schemas.microsoft.com/office/drawing/2014/main" id="{F0B9D66F-5601-40B8-86B8-4B94AB7C2B0B}"/>
              </a:ext>
            </a:extLst>
          </p:cNvPr>
          <p:cNvSpPr/>
          <p:nvPr/>
        </p:nvSpPr>
        <p:spPr>
          <a:xfrm>
            <a:off x="0" y="-30746"/>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4D3CFCA8-27ED-41FB-92A9-BA8CC0500364}"/>
              </a:ext>
            </a:extLst>
          </p:cNvPr>
          <p:cNvSpPr txBox="1"/>
          <p:nvPr/>
        </p:nvSpPr>
        <p:spPr>
          <a:xfrm>
            <a:off x="160686" y="26649"/>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sp>
        <p:nvSpPr>
          <p:cNvPr id="12" name="Rectangle 4"/>
          <p:cNvSpPr>
            <a:spLocks noChangeArrowheads="1"/>
          </p:cNvSpPr>
          <p:nvPr/>
        </p:nvSpPr>
        <p:spPr bwMode="auto">
          <a:xfrm>
            <a:off x="2183893" y="2417502"/>
            <a:ext cx="377310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7" name="Group 16"/>
          <p:cNvGrpSpPr/>
          <p:nvPr/>
        </p:nvGrpSpPr>
        <p:grpSpPr>
          <a:xfrm>
            <a:off x="2174955" y="789077"/>
            <a:ext cx="6768680" cy="3047525"/>
            <a:chOff x="832959" y="2136990"/>
            <a:chExt cx="6768680" cy="3047525"/>
          </a:xfrm>
        </p:grpSpPr>
        <p:sp>
          <p:nvSpPr>
            <p:cNvPr id="2" name="Rounded Rectangle 1"/>
            <p:cNvSpPr/>
            <p:nvPr/>
          </p:nvSpPr>
          <p:spPr>
            <a:xfrm>
              <a:off x="832959" y="2136990"/>
              <a:ext cx="6768680" cy="3047525"/>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46134563"/>
                </p:ext>
              </p:extLst>
            </p:nvPr>
          </p:nvGraphicFramePr>
          <p:xfrm>
            <a:off x="1423597" y="2435891"/>
            <a:ext cx="6116638" cy="2641600"/>
          </p:xfrm>
          <a:graphic>
            <a:graphicData uri="http://schemas.openxmlformats.org/presentationml/2006/ole">
              <mc:AlternateContent xmlns:mc="http://schemas.openxmlformats.org/markup-compatibility/2006">
                <mc:Choice xmlns:v="urn:schemas-microsoft-com:vml" Requires="v">
                  <p:oleObj name="Equation" r:id="rId4" imgW="1587240" imgH="685800" progId="Equation.DSMT4">
                    <p:embed/>
                  </p:oleObj>
                </mc:Choice>
                <mc:Fallback>
                  <p:oleObj name="Equation" r:id="rId4" imgW="1587240" imgH="685800" progId="Equation.DSMT4">
                    <p:embed/>
                    <p:pic>
                      <p:nvPicPr>
                        <p:cNvPr id="0" name="Object 3"/>
                        <p:cNvPicPr>
                          <a:picLocks noChangeAspect="1" noChangeArrowheads="1"/>
                        </p:cNvPicPr>
                        <p:nvPr/>
                      </p:nvPicPr>
                      <p:blipFill>
                        <a:blip r:embed="rId5"/>
                        <a:srcRect/>
                        <a:stretch>
                          <a:fillRect/>
                        </a:stretch>
                      </p:blipFill>
                      <p:spPr bwMode="auto">
                        <a:xfrm>
                          <a:off x="1423597" y="2435891"/>
                          <a:ext cx="6116638" cy="2641600"/>
                        </a:xfrm>
                        <a:prstGeom prst="rect">
                          <a:avLst/>
                        </a:prstGeom>
                        <a:noFill/>
                      </p:spPr>
                    </p:pic>
                  </p:oleObj>
                </mc:Fallback>
              </mc:AlternateContent>
            </a:graphicData>
          </a:graphic>
        </p:graphicFrame>
        <p:sp>
          <p:nvSpPr>
            <p:cNvPr id="16" name="TextBox 15"/>
            <p:cNvSpPr txBox="1"/>
            <p:nvPr/>
          </p:nvSpPr>
          <p:spPr>
            <a:xfrm>
              <a:off x="1860884" y="3336282"/>
              <a:ext cx="1315453" cy="646331"/>
            </a:xfrm>
            <a:prstGeom prst="rect">
              <a:avLst/>
            </a:prstGeom>
          </p:spPr>
          <p:style>
            <a:lnRef idx="0">
              <a:scrgbClr r="0" g="0" b="0"/>
            </a:lnRef>
            <a:fillRef idx="1003">
              <a:schemeClr val="dk2"/>
            </a:fillRef>
            <a:effectRef idx="0">
              <a:scrgbClr r="0" g="0" b="0"/>
            </a:effectRef>
            <a:fontRef idx="major"/>
          </p:style>
          <p:txBody>
            <a:bodyPr wrap="square" rtlCol="0">
              <a:spAutoFit/>
            </a:bodyPr>
            <a:lstStyle/>
            <a:p>
              <a:r>
                <a:rPr lang="vi-VN" sz="3600" dirty="0">
                  <a:solidFill>
                    <a:srgbClr val="FAED3B"/>
                  </a:solidFill>
                  <a:latin typeface="Arial" panose="020B0604020202020204" pitchFamily="34" charset="0"/>
                  <a:cs typeface="Arial" panose="020B0604020202020204" pitchFamily="34" charset="0"/>
                </a:rPr>
                <a:t>trùng</a:t>
              </a:r>
              <a:endParaRPr lang="en-US" sz="3600" dirty="0">
                <a:solidFill>
                  <a:srgbClr val="FAED3B"/>
                </a:solidFill>
                <a:latin typeface="Arial" panose="020B0604020202020204" pitchFamily="34" charset="0"/>
                <a:cs typeface="Arial" panose="020B0604020202020204" pitchFamily="34" charset="0"/>
              </a:endParaRPr>
            </a:p>
          </p:txBody>
        </p:sp>
        <p:sp>
          <p:nvSpPr>
            <p:cNvPr id="21" name="TextBox 20"/>
            <p:cNvSpPr txBox="1"/>
            <p:nvPr/>
          </p:nvSpPr>
          <p:spPr>
            <a:xfrm>
              <a:off x="1957137" y="4223472"/>
              <a:ext cx="890092" cy="659532"/>
            </a:xfrm>
            <a:prstGeom prst="rect">
              <a:avLst/>
            </a:prstGeom>
          </p:spPr>
          <p:style>
            <a:lnRef idx="0">
              <a:scrgbClr r="0" g="0" b="0"/>
            </a:lnRef>
            <a:fillRef idx="1003">
              <a:schemeClr val="dk2"/>
            </a:fillRef>
            <a:effectRef idx="0">
              <a:scrgbClr r="0" g="0" b="0"/>
            </a:effectRef>
            <a:fontRef idx="major"/>
          </p:style>
          <p:txBody>
            <a:bodyPr wrap="square" rtlCol="0">
              <a:spAutoFit/>
            </a:bodyPr>
            <a:lstStyle/>
            <a:p>
              <a:r>
                <a:rPr lang="vi-VN" sz="3600" dirty="0">
                  <a:solidFill>
                    <a:srgbClr val="FAED3B"/>
                  </a:solidFill>
                  <a:latin typeface="Arial" panose="020B0604020202020204" pitchFamily="34" charset="0"/>
                  <a:cs typeface="Arial" panose="020B0604020202020204" pitchFamily="34" charset="0"/>
                </a:rPr>
                <a:t>cắt</a:t>
              </a:r>
              <a:endParaRPr lang="en-US" sz="3600" dirty="0">
                <a:solidFill>
                  <a:srgbClr val="FAED3B"/>
                </a:solidFill>
                <a:latin typeface="Arial" panose="020B0604020202020204" pitchFamily="34" charset="0"/>
                <a:cs typeface="Arial" panose="020B0604020202020204" pitchFamily="34" charset="0"/>
              </a:endParaRPr>
            </a:p>
          </p:txBody>
        </p:sp>
      </p:grpSp>
      <p:sp>
        <p:nvSpPr>
          <p:cNvPr id="18" name="Right Arrow 17">
            <a:hlinkClick r:id="rId6" action="ppaction://hlinksldjump"/>
          </p:cNvPr>
          <p:cNvSpPr/>
          <p:nvPr/>
        </p:nvSpPr>
        <p:spPr>
          <a:xfrm>
            <a:off x="10922116" y="58874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34"/>
                                        </p:tgtEl>
                                        <p:attrNameLst>
                                          <p:attrName>ppt_x</p:attrName>
                                        </p:attrNameLst>
                                      </p:cBhvr>
                                      <p:tavLst>
                                        <p:tav tm="0">
                                          <p:val>
                                            <p:strVal val="ppt_x"/>
                                          </p:val>
                                        </p:tav>
                                        <p:tav tm="100000">
                                          <p:val>
                                            <p:strVal val="ppt_x"/>
                                          </p:val>
                                        </p:tav>
                                      </p:tavLst>
                                    </p:anim>
                                    <p:anim calcmode="lin" valueType="num">
                                      <p:cBhvr additive="base">
                                        <p:cTn id="11" dur="500"/>
                                        <p:tgtEl>
                                          <p:spTgt spid="34"/>
                                        </p:tgtEl>
                                        <p:attrNameLst>
                                          <p:attrName>ppt_y</p:attrName>
                                        </p:attrNameLst>
                                      </p:cBhvr>
                                      <p:tavLst>
                                        <p:tav tm="0">
                                          <p:val>
                                            <p:strVal val="ppt_y"/>
                                          </p:val>
                                        </p:tav>
                                        <p:tav tm="100000">
                                          <p:val>
                                            <p:strVal val="1+ppt_h/2"/>
                                          </p:val>
                                        </p:tav>
                                      </p:tavLst>
                                    </p:anim>
                                    <p:set>
                                      <p:cBhvr>
                                        <p:cTn id="1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Rounded Corners 19">
            <a:extLst>
              <a:ext uri="{FF2B5EF4-FFF2-40B4-BE49-F238E27FC236}">
                <a16:creationId xmlns:a16="http://schemas.microsoft.com/office/drawing/2014/main" id="{F0B9D66F-5601-40B8-86B8-4B94AB7C2B0B}"/>
              </a:ext>
            </a:extLst>
          </p:cNvPr>
          <p:cNvSpPr/>
          <p:nvPr/>
        </p:nvSpPr>
        <p:spPr>
          <a:xfrm>
            <a:off x="258614" y="0"/>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1">
            <a:extLst>
              <a:ext uri="{FF2B5EF4-FFF2-40B4-BE49-F238E27FC236}">
                <a16:creationId xmlns:a16="http://schemas.microsoft.com/office/drawing/2014/main" id="{4D3CFCA8-27ED-41FB-92A9-BA8CC0500364}"/>
              </a:ext>
            </a:extLst>
          </p:cNvPr>
          <p:cNvSpPr txBox="1"/>
          <p:nvPr/>
        </p:nvSpPr>
        <p:spPr>
          <a:xfrm>
            <a:off x="419300" y="57395"/>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sp>
        <p:nvSpPr>
          <p:cNvPr id="2" name="TextBox 1"/>
          <p:cNvSpPr txBox="1"/>
          <p:nvPr/>
        </p:nvSpPr>
        <p:spPr>
          <a:xfrm>
            <a:off x="1120474" y="1904900"/>
            <a:ext cx="9604353"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Đường thẳng y =ax+b (          ) có hệ số góc là ......     </a:t>
            </a:r>
            <a:endParaRPr lang="en-US" sz="3200" dirty="0">
              <a:latin typeface="Arial" panose="020B0604020202020204" pitchFamily="34" charset="0"/>
              <a:cs typeface="Arial" panose="020B0604020202020204" pitchFamily="34" charset="0"/>
            </a:endParaRPr>
          </a:p>
        </p:txBody>
      </p:sp>
      <p:sp>
        <p:nvSpPr>
          <p:cNvPr id="9" name="Right Arrow 8">
            <a:hlinkClick r:id="rId3" action="ppaction://hlinksldjump"/>
          </p:cNvPr>
          <p:cNvSpPr/>
          <p:nvPr/>
        </p:nvSpPr>
        <p:spPr>
          <a:xfrm>
            <a:off x="11341768" y="5983705"/>
            <a:ext cx="816370" cy="497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132337575"/>
              </p:ext>
            </p:extLst>
          </p:nvPr>
        </p:nvGraphicFramePr>
        <p:xfrm>
          <a:off x="5371897" y="1922084"/>
          <a:ext cx="1065679" cy="532222"/>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15" name="Object 14"/>
                      <p:cNvPicPr>
                        <a:picLocks noChangeAspect="1" noChangeArrowheads="1"/>
                      </p:cNvPicPr>
                      <p:nvPr/>
                    </p:nvPicPr>
                    <p:blipFill>
                      <a:blip r:embed="rId5"/>
                      <a:srcRect/>
                      <a:stretch>
                        <a:fillRect/>
                      </a:stretch>
                    </p:blipFill>
                    <p:spPr bwMode="auto">
                      <a:xfrm>
                        <a:off x="5371897" y="1922084"/>
                        <a:ext cx="1065679" cy="532222"/>
                      </a:xfrm>
                      <a:prstGeom prst="rect">
                        <a:avLst/>
                      </a:prstGeom>
                      <a:noFill/>
                    </p:spPr>
                  </p:pic>
                </p:oleObj>
              </mc:Fallback>
            </mc:AlternateContent>
          </a:graphicData>
        </a:graphic>
      </p:graphicFrame>
      <p:sp>
        <p:nvSpPr>
          <p:cNvPr id="11" name="TextBox 10"/>
          <p:cNvSpPr txBox="1"/>
          <p:nvPr/>
        </p:nvSpPr>
        <p:spPr>
          <a:xfrm>
            <a:off x="9596965" y="1869531"/>
            <a:ext cx="412292" cy="584775"/>
          </a:xfrm>
          <a:prstGeom prst="rect">
            <a:avLst/>
          </a:prstGeom>
          <a:noFill/>
        </p:spPr>
        <p:txBody>
          <a:bodyPr wrap="none" rtlCol="0">
            <a:spAutoFit/>
          </a:bodyPr>
          <a:lstStyle/>
          <a:p>
            <a:r>
              <a:rPr lang="vi-VN" sz="3200" dirty="0">
                <a:solidFill>
                  <a:srgbClr val="FF0000"/>
                </a:solidFill>
              </a:rPr>
              <a:t>a</a:t>
            </a:r>
            <a:endParaRPr lang="en-US" sz="3200" dirty="0">
              <a:solidFill>
                <a:srgbClr val="FF0000"/>
              </a:solidFill>
            </a:endParaRP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1780674" y="1015144"/>
            <a:ext cx="10337510" cy="584775"/>
          </a:xfrm>
          <a:prstGeom prst="rect">
            <a:avLst/>
          </a:prstGeom>
          <a:noFill/>
        </p:spPr>
        <p:txBody>
          <a:bodyPr wrap="none" rtlCol="0">
            <a:spAutoFit/>
          </a:bodyPr>
          <a:lstStyle/>
          <a:p>
            <a:r>
              <a:rPr lang="vi-VN" sz="3200" dirty="0">
                <a:latin typeface="Arial" panose="020B0604020202020204" pitchFamily="34" charset="0"/>
                <a:cs typeface="Arial" panose="020B0604020202020204" pitchFamily="34" charset="0"/>
              </a:rPr>
              <a:t>Ta đã tìm hiểu về vấn đề gì trong chương II ĐẠI SỐ 9?  </a:t>
            </a:r>
            <a:endParaRPr lang="en-US" sz="3200" dirty="0">
              <a:latin typeface="Arial" panose="020B0604020202020204" pitchFamily="34" charset="0"/>
              <a:cs typeface="Arial" panose="020B0604020202020204" pitchFamily="34" charset="0"/>
            </a:endParaRPr>
          </a:p>
        </p:txBody>
      </p:sp>
      <p:sp>
        <p:nvSpPr>
          <p:cNvPr id="3" name="Rounded Rectangle 2"/>
          <p:cNvSpPr/>
          <p:nvPr/>
        </p:nvSpPr>
        <p:spPr>
          <a:xfrm>
            <a:off x="3128210" y="2002216"/>
            <a:ext cx="6689558" cy="1620854"/>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vi-VN" sz="4400" b="1" dirty="0">
                <a:latin typeface="Arial" panose="020B0604020202020204" pitchFamily="34" charset="0"/>
                <a:cs typeface="Arial" panose="020B0604020202020204" pitchFamily="34" charset="0"/>
              </a:rPr>
              <a:t>HÀM SỐ BẬC NHẤT.</a:t>
            </a:r>
            <a:endParaRPr lang="en-US" sz="4400" b="1" dirty="0">
              <a:latin typeface="Arial" panose="020B0604020202020204" pitchFamily="34" charset="0"/>
              <a:cs typeface="Arial" panose="020B0604020202020204" pitchFamily="34" charset="0"/>
            </a:endParaRPr>
          </a:p>
        </p:txBody>
      </p:sp>
      <p:sp>
        <p:nvSpPr>
          <p:cNvPr id="11" name="Right Arrow 10">
            <a:hlinkClick r:id="rId2" action="ppaction://hlinksldjump"/>
          </p:cNvPr>
          <p:cNvSpPr/>
          <p:nvPr/>
        </p:nvSpPr>
        <p:spPr>
          <a:xfrm>
            <a:off x="11085095" y="5887453"/>
            <a:ext cx="818147"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90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4" y="5195888"/>
            <a:ext cx="42576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1" y="5248276"/>
            <a:ext cx="38465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726" y="3035301"/>
            <a:ext cx="6000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4719639"/>
            <a:ext cx="17732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1" y="4089401"/>
            <a:ext cx="1927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2776" y="3444875"/>
            <a:ext cx="1743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1526" y="2968626"/>
            <a:ext cx="32162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7825" y="2228850"/>
            <a:ext cx="31877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1" y="1511300"/>
            <a:ext cx="332581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1" y="603250"/>
            <a:ext cx="34067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0738" y="2068513"/>
            <a:ext cx="1905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24925" y="3694113"/>
            <a:ext cx="17287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29676" y="3005139"/>
            <a:ext cx="1604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37513" y="3613151"/>
            <a:ext cx="9890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3476" y="2962276"/>
            <a:ext cx="20732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83564" y="1562100"/>
            <a:ext cx="1552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13476" y="1987551"/>
            <a:ext cx="22193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19"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5000" y="2646364"/>
            <a:ext cx="1296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F0B9D66F-5601-40B8-86B8-4B94AB7C2B0B}"/>
              </a:ext>
            </a:extLst>
          </p:cNvPr>
          <p:cNvSpPr/>
          <p:nvPr/>
        </p:nvSpPr>
        <p:spPr>
          <a:xfrm>
            <a:off x="4640451" y="181385"/>
            <a:ext cx="6593605"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1">
            <a:extLst>
              <a:ext uri="{FF2B5EF4-FFF2-40B4-BE49-F238E27FC236}">
                <a16:creationId xmlns:a16="http://schemas.microsoft.com/office/drawing/2014/main" id="{4D3CFCA8-27ED-41FB-92A9-BA8CC0500364}"/>
              </a:ext>
            </a:extLst>
          </p:cNvPr>
          <p:cNvSpPr txBox="1"/>
          <p:nvPr/>
        </p:nvSpPr>
        <p:spPr>
          <a:xfrm>
            <a:off x="4919663" y="305128"/>
            <a:ext cx="7168242" cy="523220"/>
          </a:xfrm>
          <a:prstGeom prst="rect">
            <a:avLst/>
          </a:prstGeom>
          <a:noFill/>
        </p:spPr>
        <p:txBody>
          <a:bodyPr wrap="square">
            <a:spAutoFit/>
          </a:bodyPr>
          <a:lstStyle/>
          <a:p>
            <a:r>
              <a:rPr lang="vi-VN" sz="2800" b="1" dirty="0">
                <a:solidFill>
                  <a:srgbClr val="C55A11"/>
                </a:solidFill>
                <a:latin typeface="Arial" panose="020B0604020202020204" pitchFamily="34" charset="0"/>
                <a:cs typeface="Arial" panose="020B0604020202020204" pitchFamily="34" charset="0"/>
              </a:rPr>
              <a:t>TÓM TẮT KIẾN THỨC CHƯƠNG II</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648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Effect transition="in" filter="wipe(left)">
                                      <p:cBhvr>
                                        <p:cTn id="7" dur="500"/>
                                        <p:tgtEl>
                                          <p:spTgt spid="27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665"/>
                                        </p:tgtEl>
                                        <p:attrNameLst>
                                          <p:attrName>style.visibility</p:attrName>
                                        </p:attrNameLst>
                                      </p:cBhvr>
                                      <p:to>
                                        <p:strVal val="visible"/>
                                      </p:to>
                                    </p:set>
                                    <p:animEffect transition="in" filter="wipe(left)">
                                      <p:cBhvr>
                                        <p:cTn id="12" dur="500"/>
                                        <p:tgtEl>
                                          <p:spTgt spid="276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664"/>
                                        </p:tgtEl>
                                        <p:attrNameLst>
                                          <p:attrName>style.visibility</p:attrName>
                                        </p:attrNameLst>
                                      </p:cBhvr>
                                      <p:to>
                                        <p:strVal val="visible"/>
                                      </p:to>
                                    </p:set>
                                    <p:animEffect transition="in" filter="wipe(left)">
                                      <p:cBhvr>
                                        <p:cTn id="17" dur="500"/>
                                        <p:tgtEl>
                                          <p:spTgt spid="276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663"/>
                                        </p:tgtEl>
                                        <p:attrNameLst>
                                          <p:attrName>style.visibility</p:attrName>
                                        </p:attrNameLst>
                                      </p:cBhvr>
                                      <p:to>
                                        <p:strVal val="visible"/>
                                      </p:to>
                                    </p:set>
                                    <p:animEffect transition="in" filter="wipe(left)">
                                      <p:cBhvr>
                                        <p:cTn id="22" dur="500"/>
                                        <p:tgtEl>
                                          <p:spTgt spid="276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7662"/>
                                        </p:tgtEl>
                                        <p:attrNameLst>
                                          <p:attrName>style.visibility</p:attrName>
                                        </p:attrNameLst>
                                      </p:cBhvr>
                                      <p:to>
                                        <p:strVal val="visible"/>
                                      </p:to>
                                    </p:set>
                                    <p:animEffect transition="in" filter="wipe(left)">
                                      <p:cBhvr>
                                        <p:cTn id="27" dur="500"/>
                                        <p:tgtEl>
                                          <p:spTgt spid="276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wipe(left)">
                                      <p:cBhvr>
                                        <p:cTn id="32" dur="500"/>
                                        <p:tgtEl>
                                          <p:spTgt spid="276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7660"/>
                                        </p:tgtEl>
                                        <p:attrNameLst>
                                          <p:attrName>style.visibility</p:attrName>
                                        </p:attrNameLst>
                                      </p:cBhvr>
                                      <p:to>
                                        <p:strVal val="visible"/>
                                      </p:to>
                                    </p:set>
                                    <p:animEffect transition="in" filter="wipe(right)">
                                      <p:cBhvr>
                                        <p:cTn id="37" dur="500"/>
                                        <p:tgtEl>
                                          <p:spTgt spid="276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7659"/>
                                        </p:tgtEl>
                                        <p:attrNameLst>
                                          <p:attrName>style.visibility</p:attrName>
                                        </p:attrNameLst>
                                      </p:cBhvr>
                                      <p:to>
                                        <p:strVal val="visible"/>
                                      </p:to>
                                    </p:set>
                                    <p:animEffect transition="in" filter="wipe(right)">
                                      <p:cBhvr>
                                        <p:cTn id="42" dur="500"/>
                                        <p:tgtEl>
                                          <p:spTgt spid="276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7658"/>
                                        </p:tgtEl>
                                        <p:attrNameLst>
                                          <p:attrName>style.visibility</p:attrName>
                                        </p:attrNameLst>
                                      </p:cBhvr>
                                      <p:to>
                                        <p:strVal val="visible"/>
                                      </p:to>
                                    </p:set>
                                    <p:animEffect transition="in" filter="wipe(right)">
                                      <p:cBhvr>
                                        <p:cTn id="47" dur="500"/>
                                        <p:tgtEl>
                                          <p:spTgt spid="2765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7657"/>
                                        </p:tgtEl>
                                        <p:attrNameLst>
                                          <p:attrName>style.visibility</p:attrName>
                                        </p:attrNameLst>
                                      </p:cBhvr>
                                      <p:to>
                                        <p:strVal val="visible"/>
                                      </p:to>
                                    </p:set>
                                    <p:animEffect transition="in" filter="wipe(right)">
                                      <p:cBhvr>
                                        <p:cTn id="52" dur="500"/>
                                        <p:tgtEl>
                                          <p:spTgt spid="276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7656"/>
                                        </p:tgtEl>
                                        <p:attrNameLst>
                                          <p:attrName>style.visibility</p:attrName>
                                        </p:attrNameLst>
                                      </p:cBhvr>
                                      <p:to>
                                        <p:strVal val="visible"/>
                                      </p:to>
                                    </p:set>
                                    <p:animEffect transition="in" filter="wipe(right)">
                                      <p:cBhvr>
                                        <p:cTn id="57" dur="500"/>
                                        <p:tgtEl>
                                          <p:spTgt spid="2765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7655"/>
                                        </p:tgtEl>
                                        <p:attrNameLst>
                                          <p:attrName>style.visibility</p:attrName>
                                        </p:attrNameLst>
                                      </p:cBhvr>
                                      <p:to>
                                        <p:strVal val="visible"/>
                                      </p:to>
                                    </p:set>
                                    <p:animEffect transition="in" filter="wipe(right)">
                                      <p:cBhvr>
                                        <p:cTn id="62" dur="500"/>
                                        <p:tgtEl>
                                          <p:spTgt spid="276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7654"/>
                                        </p:tgtEl>
                                        <p:attrNameLst>
                                          <p:attrName>style.visibility</p:attrName>
                                        </p:attrNameLst>
                                      </p:cBhvr>
                                      <p:to>
                                        <p:strVal val="visible"/>
                                      </p:to>
                                    </p:set>
                                    <p:animEffect transition="in" filter="wipe(right)">
                                      <p:cBhvr>
                                        <p:cTn id="67" dur="500"/>
                                        <p:tgtEl>
                                          <p:spTgt spid="2765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7653"/>
                                        </p:tgtEl>
                                        <p:attrNameLst>
                                          <p:attrName>style.visibility</p:attrName>
                                        </p:attrNameLst>
                                      </p:cBhvr>
                                      <p:to>
                                        <p:strVal val="visible"/>
                                      </p:to>
                                    </p:set>
                                    <p:animEffect transition="in" filter="wipe(right)">
                                      <p:cBhvr>
                                        <p:cTn id="72" dur="500"/>
                                        <p:tgtEl>
                                          <p:spTgt spid="2765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7652"/>
                                        </p:tgtEl>
                                        <p:attrNameLst>
                                          <p:attrName>style.visibility</p:attrName>
                                        </p:attrNameLst>
                                      </p:cBhvr>
                                      <p:to>
                                        <p:strVal val="visible"/>
                                      </p:to>
                                    </p:set>
                                    <p:animEffect transition="in" filter="wipe(right)">
                                      <p:cBhvr>
                                        <p:cTn id="77" dur="500"/>
                                        <p:tgtEl>
                                          <p:spTgt spid="2765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7651"/>
                                        </p:tgtEl>
                                        <p:attrNameLst>
                                          <p:attrName>style.visibility</p:attrName>
                                        </p:attrNameLst>
                                      </p:cBhvr>
                                      <p:to>
                                        <p:strVal val="visible"/>
                                      </p:to>
                                    </p:set>
                                    <p:animEffect transition="in" filter="wipe(left)">
                                      <p:cBhvr>
                                        <p:cTn id="82" dur="500"/>
                                        <p:tgtEl>
                                          <p:spTgt spid="2765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27650"/>
                                        </p:tgtEl>
                                        <p:attrNameLst>
                                          <p:attrName>style.visibility</p:attrName>
                                        </p:attrNameLst>
                                      </p:cBhvr>
                                      <p:to>
                                        <p:strVal val="visible"/>
                                      </p:to>
                                    </p:set>
                                    <p:animEffect transition="in" filter="wipe(right)">
                                      <p:cBhvr>
                                        <p:cTn id="8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1161</TotalTime>
  <Words>1397</Words>
  <Application>Microsoft Office PowerPoint</Application>
  <PresentationFormat>Widescreen</PresentationFormat>
  <Paragraphs>150</Paragraphs>
  <Slides>22</Slides>
  <Notes>6</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Calibri Light</vt:lpstr>
      <vt:lpstr>Cambria Math</vt:lpstr>
      <vt:lpstr>Rockwell</vt:lpstr>
      <vt:lpstr>Tahoma</vt:lpstr>
      <vt:lpstr>Times New Roman</vt:lpstr>
      <vt:lpstr>Wingdings</vt:lpstr>
      <vt:lpstr>Office Theme</vt:lpstr>
      <vt:lpstr>Equation</vt:lpstr>
      <vt:lpstr> ÔN TẬP CHƯƠNG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Administrator</cp:lastModifiedBy>
  <cp:revision>59</cp:revision>
  <dcterms:created xsi:type="dcterms:W3CDTF">2021-06-07T13:44:30Z</dcterms:created>
  <dcterms:modified xsi:type="dcterms:W3CDTF">2023-07-20T14:00:55Z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